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Roboto"/>
      <p:regular r:id="rId64"/>
      <p:bold r:id="rId65"/>
      <p:italic r:id="rId66"/>
      <p:boldItalic r:id="rId67"/>
    </p:embeddedFont>
    <p:embeddedFont>
      <p:font typeface="Lato"/>
      <p:regular r:id="rId68"/>
      <p:bold r:id="rId69"/>
      <p:italic r:id="rId70"/>
      <p:boldItalic r:id="rId71"/>
    </p:embeddedFont>
    <p:embeddedFont>
      <p:font typeface="Outfit"/>
      <p:regular r:id="rId72"/>
      <p:bold r:id="rId73"/>
    </p:embeddedFont>
    <p:embeddedFont>
      <p:font typeface="Helvetica Neue"/>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27">
          <p15:clr>
            <a:srgbClr val="747775"/>
          </p15:clr>
        </p15:guide>
        <p15:guide id="2" pos="454">
          <p15:clr>
            <a:srgbClr val="747775"/>
          </p15:clr>
        </p15:guide>
        <p15:guide id="3" pos="53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7D6ADB-E795-4DB5-8130-FB2D6A449457}">
  <a:tblStyle styleId="{DF7D6ADB-E795-4DB5-8130-FB2D6A4494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7"/>
        <p:guide pos="454"/>
        <p:guide pos="53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utfit-bold.fntdata"/><Relationship Id="rId72" Type="http://schemas.openxmlformats.org/officeDocument/2006/relationships/font" Target="fonts/Outfit-regular.fntdata"/><Relationship Id="rId31" Type="http://schemas.openxmlformats.org/officeDocument/2006/relationships/slide" Target="slides/slide25.xml"/><Relationship Id="rId75" Type="http://schemas.openxmlformats.org/officeDocument/2006/relationships/font" Target="fonts/HelveticaNeue-bold.fntdata"/><Relationship Id="rId30" Type="http://schemas.openxmlformats.org/officeDocument/2006/relationships/slide" Target="slides/slide24.xml"/><Relationship Id="rId74" Type="http://schemas.openxmlformats.org/officeDocument/2006/relationships/font" Target="fonts/HelveticaNeue-regular.fntdata"/><Relationship Id="rId33" Type="http://schemas.openxmlformats.org/officeDocument/2006/relationships/slide" Target="slides/slide27.xml"/><Relationship Id="rId77" Type="http://schemas.openxmlformats.org/officeDocument/2006/relationships/font" Target="fonts/HelveticaNeue-boldItalic.fntdata"/><Relationship Id="rId32" Type="http://schemas.openxmlformats.org/officeDocument/2006/relationships/slide" Target="slides/slide26.xml"/><Relationship Id="rId76" Type="http://schemas.openxmlformats.org/officeDocument/2006/relationships/font" Target="fonts/HelveticaNeue-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Lato-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6c7ff991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6c7ff991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6c7ff9917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6c7ff9917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cb1bb0c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cb1bb0c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c7ff9917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c7ff9917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c7ff9917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c7ff9917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c9b2e65ed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6c9b2e65ed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c68adfca1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c68adfca1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6c9b2e65ed_4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6c9b2e65ed_4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c9b2e65ed_4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c9b2e65ed_4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chemeClr val="dk1"/>
                </a:solidFill>
              </a:rPr>
              <a:t>Criterias that we considered for selection of subreddits:</a:t>
            </a:r>
            <a:endParaRPr sz="1400">
              <a:solidFill>
                <a:schemeClr val="dk1"/>
              </a:solidFill>
            </a:endParaRPr>
          </a:p>
          <a:p>
            <a:pPr indent="0" lvl="0" marL="0" rtl="0" algn="l">
              <a:spcBef>
                <a:spcPts val="0"/>
              </a:spcBef>
              <a:spcAft>
                <a:spcPts val="0"/>
              </a:spcAft>
              <a:buNone/>
            </a:pPr>
            <a:r>
              <a:rPr lang="en-GB" sz="1400">
                <a:solidFill>
                  <a:schemeClr val="dk1"/>
                </a:solidFill>
              </a:rPr>
              <a:t>1) Relevance: The discussions and subjects in the subreddit must be relevant to Mothers and Fathers as these are the main protagonist of our target group.</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2) Activity &amp; Engagement Level: The subreddit needs to be active and engaging based on the number of posts and comments as higher activity levels may provide more interesting data for analysis.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3) Size: The member size of the subreddit is important as larger subreddits may have more diverse content and discussions while smaller subreddits may have more focused discussions on specific topics.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4) Moderation: Strong moderation preferred to ensure fewer spam or irrelevant posts.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5) Quality of Content: Quality of content based on post and comments level of detail and informativeness.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GB" sz="1400">
                <a:solidFill>
                  <a:schemeClr val="dk1"/>
                </a:solidFill>
              </a:rPr>
              <a:t>6) Variety: Consider selecting a mix of subreddits to get a diverse range of content and perspectives.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c68adfca1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c68adfca1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Objective</a:t>
            </a:r>
            <a:r>
              <a:rPr lang="en-GB" sz="1400">
                <a:solidFill>
                  <a:schemeClr val="dk1"/>
                </a:solidFill>
              </a:rPr>
              <a:t>: Collect textual data from specified websites for the purpose of conducting a Natural Language Processing (NLP) analysis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en-GB" sz="1400">
                <a:solidFill>
                  <a:schemeClr val="dk1"/>
                </a:solidFill>
              </a:rPr>
              <a:t>Steps</a:t>
            </a:r>
            <a:r>
              <a:rPr lang="en-GB" sz="1400">
                <a:solidFill>
                  <a:schemeClr val="dk1"/>
                </a:solidFill>
              </a:rPr>
              <a:t>:</a:t>
            </a:r>
            <a:endParaRPr sz="1400">
              <a:solidFill>
                <a:schemeClr val="dk1"/>
              </a:solidFill>
            </a:endParaRPr>
          </a:p>
          <a:p>
            <a:pPr indent="-317500" lvl="0" marL="457200" rtl="0" algn="l">
              <a:spcBef>
                <a:spcPts val="0"/>
              </a:spcBef>
              <a:spcAft>
                <a:spcPts val="0"/>
              </a:spcAft>
              <a:buClr>
                <a:schemeClr val="dk1"/>
              </a:buClr>
              <a:buSzPts val="1400"/>
              <a:buAutoNum type="arabicParenR"/>
            </a:pPr>
            <a:r>
              <a:rPr lang="en-GB" sz="1400">
                <a:solidFill>
                  <a:schemeClr val="dk1"/>
                </a:solidFill>
              </a:rPr>
              <a:t>Iterate through posts and comments, filtering based on criteria such as date range, keywords, or score.</a:t>
            </a:r>
            <a:endParaRPr sz="1400">
              <a:solidFill>
                <a:schemeClr val="dk1"/>
              </a:solidFill>
            </a:endParaRPr>
          </a:p>
          <a:p>
            <a:pPr indent="-317500" lvl="0" marL="457200" rtl="0" algn="l">
              <a:spcBef>
                <a:spcPts val="0"/>
              </a:spcBef>
              <a:spcAft>
                <a:spcPts val="0"/>
              </a:spcAft>
              <a:buClr>
                <a:schemeClr val="dk1"/>
              </a:buClr>
              <a:buSzPts val="1400"/>
              <a:buAutoNum type="arabicParenR"/>
            </a:pPr>
            <a:r>
              <a:rPr lang="en-GB" sz="1400">
                <a:solidFill>
                  <a:schemeClr val="dk1"/>
                </a:solidFill>
              </a:rPr>
              <a:t>Extract relevant information such as post titles, content, comments, timestamps, and author usernames.</a:t>
            </a:r>
            <a:endParaRPr sz="1400">
              <a:solidFill>
                <a:schemeClr val="dk1"/>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Imagine you're interested in what people are talking about in a particular online community, like a book club or a cooking forum. Reddit is a website where people form communities, called subreddits, around different topics. In each subreddit, members share posts and comments about that topic.</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Now, let's say you want to understand what's popular in a cooking subreddit. You might want to see what recipes people are sharing, what ingredients they're talking about, or if there are any new cooking trends. To do this, you can use a process called "text scraping."</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Text scraping is like collecting all the notes from a big community board. You use a computer program to automatically gather all the posts and comments from the subreddit you're interested in. This program can read through the webpage and pick out the text from the posts and comments, just like you would if you were reading them yourself.</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Once you have all this text, you can start looking for patterns or interesting information. For example, you might notice that a lot of people are talking about a new way to bake bread, or you might find that everyone is using a particular spice in their recipes.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In summary, text scraping of subreddit posts and comments is like using a computer program to collect all the conversations from an online community so you can learn more about what people are talking about and interested in.</a:t>
            </a:r>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c9b2e65ed_4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c9b2e65ed_4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6c6416f12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6c6416f12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c9b2e65ed_4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6c9b2e65ed_4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6c9b2e65ed_4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6c9b2e65ed_4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To clean the text for tokenization, we can follow these steps: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Convert to Lowercase: Standardize the text by converting all characters to lowercase.</a:t>
            </a:r>
            <a:endParaRPr sz="1300"/>
          </a:p>
          <a:p>
            <a:pPr indent="0" lvl="0" marL="0" rtl="0" algn="l">
              <a:spcBef>
                <a:spcPts val="0"/>
              </a:spcBef>
              <a:spcAft>
                <a:spcPts val="0"/>
              </a:spcAft>
              <a:buNone/>
            </a:pPr>
            <a:r>
              <a:rPr lang="en-GB" sz="1300"/>
              <a:t>Remove Punctuation: Eliminate punctuation marks to avoid splitting tokens at these symbols.</a:t>
            </a:r>
            <a:endParaRPr sz="1300"/>
          </a:p>
          <a:p>
            <a:pPr indent="0" lvl="0" marL="0" rtl="0" algn="l">
              <a:spcBef>
                <a:spcPts val="0"/>
              </a:spcBef>
              <a:spcAft>
                <a:spcPts val="0"/>
              </a:spcAft>
              <a:buNone/>
            </a:pPr>
            <a:r>
              <a:rPr lang="en-GB" sz="1300"/>
              <a:t>Handle Contractions: Expand contractions (e.g., "don't" to "do not") to ensure consistency in tokenization.</a:t>
            </a:r>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cac7afe3b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6cac7afe3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Tokenization is the process of breaking down text into smaller units, such as words or phrases. </a:t>
            </a:r>
            <a:r>
              <a:rPr lang="en-GB"/>
              <a:t>Each word in the text is treated as a separate token. Note that the numbers "18-20" and "3" are also treated as tokens in this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Stop words are common words that are often removed in natural language processing (NLP) tasks because they carry little semantic meaning.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200">
                <a:solidFill>
                  <a:srgbClr val="0D0D0D"/>
                </a:solidFill>
                <a:highlight>
                  <a:srgbClr val="FFFFFF"/>
                </a:highlight>
                <a:latin typeface="Roboto"/>
                <a:ea typeface="Roboto"/>
                <a:cs typeface="Roboto"/>
                <a:sym typeface="Roboto"/>
              </a:rPr>
              <a:t>Lemmatization is the process of converting words to their base or root form.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304800" lvl="0" marL="457200" rtl="0" algn="l">
              <a:spcBef>
                <a:spcPts val="0"/>
              </a:spcBef>
              <a:spcAft>
                <a:spcPts val="0"/>
              </a:spcAft>
              <a:buClr>
                <a:schemeClr val="dk1"/>
              </a:buClr>
              <a:buSzPts val="1200"/>
              <a:buAutoNum type="arabicParenR"/>
            </a:pPr>
            <a:r>
              <a:rPr lang="en-GB" sz="1200">
                <a:solidFill>
                  <a:schemeClr val="dk1"/>
                </a:solidFill>
              </a:rPr>
              <a:t>Tokenization with Regex: Chopping text into smaller, digestible pieces for computers. We use tokenization with regex breaks text into words for model training.</a:t>
            </a:r>
            <a:endParaRPr sz="1200">
              <a:solidFill>
                <a:schemeClr val="dk1"/>
              </a:solidFill>
            </a:endParaRPr>
          </a:p>
          <a:p>
            <a:pPr indent="0" lvl="0" marL="45720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en-GB" sz="1200">
                <a:solidFill>
                  <a:schemeClr val="dk1"/>
                </a:solidFill>
              </a:rPr>
              <a:t>Stop Word Removal: Frequently occurring words with low semantic value are filtered out.  This process helps reduce noise, improve computational efficiency, and emphasize the more content-rich words within the text.</a:t>
            </a:r>
            <a:endParaRPr sz="1200">
              <a:solidFill>
                <a:schemeClr val="dk1"/>
              </a:solidFill>
            </a:endParaRPr>
          </a:p>
          <a:p>
            <a:pPr indent="0" lvl="0" marL="457200" rtl="0" algn="l">
              <a:spcBef>
                <a:spcPts val="0"/>
              </a:spcBef>
              <a:spcAft>
                <a:spcPts val="0"/>
              </a:spcAft>
              <a:buClr>
                <a:schemeClr val="dk1"/>
              </a:buClr>
              <a:buSzPts val="1100"/>
              <a:buFont typeface="Arial"/>
              <a:buNone/>
            </a:pPr>
            <a:r>
              <a:t/>
            </a:r>
            <a:endParaRPr sz="1200">
              <a:solidFill>
                <a:schemeClr val="dk1"/>
              </a:solidFill>
            </a:endParaRPr>
          </a:p>
          <a:p>
            <a:pPr indent="0" lvl="0" marL="457200" rtl="0" algn="l">
              <a:spcBef>
                <a:spcPts val="0"/>
              </a:spcBef>
              <a:spcAft>
                <a:spcPts val="0"/>
              </a:spcAft>
              <a:buClr>
                <a:schemeClr val="dk1"/>
              </a:buClr>
              <a:buSzPts val="1100"/>
              <a:buFont typeface="Arial"/>
              <a:buNone/>
            </a:pPr>
            <a:r>
              <a:rPr lang="en-GB" sz="1200">
                <a:solidFill>
                  <a:schemeClr val="dk1"/>
                </a:solidFill>
              </a:rPr>
              <a:t>E.g. “is’, “a”, “the”, “of”</a:t>
            </a:r>
            <a:endParaRPr sz="1200">
              <a:solidFill>
                <a:schemeClr val="dk1"/>
              </a:solidFill>
            </a:endParaRPr>
          </a:p>
          <a:p>
            <a:pPr indent="0" lvl="0" marL="45720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AutoNum type="arabicParenR"/>
            </a:pPr>
            <a:r>
              <a:rPr lang="en-GB" sz="1200">
                <a:solidFill>
                  <a:schemeClr val="dk1"/>
                </a:solidFill>
              </a:rPr>
              <a:t>Lemmatization: A linguistic normalization technique in natural language processing (NLP) that converts inflected forms of a word to its base form or lemma. It uses vocabulary and morphological analysis to determine the correct lemma, taking into consideration the word's part of speech and its context within the text. This process helps in reducing the feature space and improving the accuracy of NLP models by grouping together different variants of the same word.</a:t>
            </a:r>
            <a:endParaRPr sz="1200">
              <a:solidFill>
                <a:schemeClr val="dk1"/>
              </a:solidFill>
            </a:endParaRPr>
          </a:p>
          <a:p>
            <a:pPr indent="0" lvl="0" marL="457200" rtl="0" algn="l">
              <a:spcBef>
                <a:spcPts val="0"/>
              </a:spcBef>
              <a:spcAft>
                <a:spcPts val="0"/>
              </a:spcAft>
              <a:buClr>
                <a:schemeClr val="dk1"/>
              </a:buClr>
              <a:buSzPts val="1100"/>
              <a:buFont typeface="Arial"/>
              <a:buNone/>
            </a:pPr>
            <a:r>
              <a:t/>
            </a:r>
            <a:endParaRPr sz="1200">
              <a:solidFill>
                <a:schemeClr val="dk1"/>
              </a:solidFill>
            </a:endParaRPr>
          </a:p>
          <a:p>
            <a:pPr indent="0" lvl="0" marL="457200" rtl="0" algn="l">
              <a:spcBef>
                <a:spcPts val="0"/>
              </a:spcBef>
              <a:spcAft>
                <a:spcPts val="0"/>
              </a:spcAft>
              <a:buClr>
                <a:schemeClr val="dk1"/>
              </a:buClr>
              <a:buSzPts val="1100"/>
              <a:buFont typeface="Arial"/>
              <a:buNone/>
            </a:pPr>
            <a:r>
              <a:rPr lang="en-GB" sz="1200">
                <a:solidFill>
                  <a:schemeClr val="dk1"/>
                </a:solidFill>
              </a:rPr>
              <a:t>E.g. (running, runs, ran) &gt; run</a:t>
            </a:r>
            <a:endParaRPr sz="10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6c9b2e65ed_4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6c9b2e65ed_4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6c9b2e65ed_4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6c9b2e65ed_4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c9b2e65ed_4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c9b2e65ed_4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6c9b2e65ed_4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6c9b2e65ed_4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6c9b2e65ed_4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6c9b2e65ed_4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6c9b2e65ed_4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6c9b2e65ed_4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N-gram analysis is a technique used in text processing and analysis, where 'n' refers to the number of words or characters grouped together. It helps in understanding the context or the sequence in which words appear in the text. Here's a breakdown of the concept in layman's terms: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1-gram (Unigram): This is the simplest form of n-gram analysis where each word is considered individually. For example, in the sentence "The cat sat on the mat," the 1-grams would be: "The," "cat," "sat," "on," "the," "mat."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2-gram (Bigram): In this case, pairs of words are considered together. For the same sentence, the 2-grams would be: "The cat," "cat sat," "sat on," "on the," "the 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3-gram (Trigram): Here, groups of three words are analyzed together. The trigrams for the sentence would be: "The cat sat," "cat sat on," "sat on the," "on the 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4-gram: This involves groups of four words. The 4-grams for our example sentence would be: "The cat sat on," "cat sat on the," "sat on the mat."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N-gram analysis is useful in various applications such as language modeling, text prediction, and sentiment analysis. It helps in capturing the context and structure of the language, which is crucial for understanding the meaning and intent of the text.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26c9b2e65ed_4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26c9b2e65ed_4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6c7ff9917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6c7ff9917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6c9b2e65ed_4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6c9b2e65ed_4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6c9b2e65ed_4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6c9b2e65ed_4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6c9b2e65ed_4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6c9b2e65ed_4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6c9b2e65ed_4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6c9b2e65ed_4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6c9b2e65ed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6c9b2e65ed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6c9b2e65ed_3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6c9b2e65ed_3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6c9b2e65ed_3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6c9b2e65ed_3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6c9b2e65ed_4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6c9b2e65ed_4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6c9b2e65ed_4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6c9b2e65ed_4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6c9b2e65ed_3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6c9b2e65ed_3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c7ff991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c7ff991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6cab2c9e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6cab2c9e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6c9b2e65ed_3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6c9b2e65ed_3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6c9b2e65ed_3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26c9b2e65ed_3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4) Sensitivity - How many actual “mum” comments the model correctly identifies</a:t>
            </a:r>
            <a:endParaRPr>
              <a:solidFill>
                <a:schemeClr val="dk1"/>
              </a:solidFill>
            </a:endParaRPr>
          </a:p>
          <a:p>
            <a:pPr indent="0" lvl="0" marL="0" rtl="0" algn="l">
              <a:spcBef>
                <a:spcPts val="0"/>
              </a:spcBef>
              <a:spcAft>
                <a:spcPts val="0"/>
              </a:spcAft>
              <a:buNone/>
            </a:pPr>
            <a:r>
              <a:rPr lang="en-GB">
                <a:solidFill>
                  <a:schemeClr val="dk1"/>
                </a:solidFill>
              </a:rPr>
              <a:t>	Precision - how many of your predicted “mum” comments are actually from mothers</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6c9b2e65ed_3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6c9b2e65ed_3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6cb1bb0c6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6cb1bb0c6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6c9b2e65ed_3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6c9b2e65ed_3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6cab2c9e7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6cab2c9e7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6c9b2e65ed_3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6c9b2e65ed_3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6c9b2e65ed_4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6c9b2e65ed_4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6c63048f8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6c63048f8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c7ff991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c7ff991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6cab2c9e7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6cab2c9e7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arenR"/>
            </a:pPr>
            <a:r>
              <a:rPr lang="en-GB"/>
              <a:t>Data Collection</a:t>
            </a:r>
            <a:endParaRPr/>
          </a:p>
          <a:p>
            <a:pPr indent="-298450" lvl="0" marL="914400" rtl="0" algn="l">
              <a:spcBef>
                <a:spcPts val="0"/>
              </a:spcBef>
              <a:spcAft>
                <a:spcPts val="0"/>
              </a:spcAft>
              <a:buSzPts val="1100"/>
              <a:buChar char="-"/>
            </a:pPr>
            <a:r>
              <a:rPr lang="en-GB"/>
              <a:t>Criterias for selection of subreddits</a:t>
            </a:r>
            <a:endParaRPr/>
          </a:p>
          <a:p>
            <a:pPr indent="-298450" lvl="0" marL="914400" rtl="0" algn="l">
              <a:spcBef>
                <a:spcPts val="0"/>
              </a:spcBef>
              <a:spcAft>
                <a:spcPts val="0"/>
              </a:spcAft>
              <a:buSzPts val="1100"/>
              <a:buChar char="-"/>
            </a:pPr>
            <a:r>
              <a:rPr lang="en-GB"/>
              <a:t>Webscrap on Reddit via official API</a:t>
            </a:r>
            <a:endParaRPr/>
          </a:p>
          <a:p>
            <a:pPr indent="-298450" lvl="0" marL="914400" rtl="0" algn="l">
              <a:spcBef>
                <a:spcPts val="0"/>
              </a:spcBef>
              <a:spcAft>
                <a:spcPts val="0"/>
              </a:spcAft>
              <a:buSzPts val="1100"/>
              <a:buChar char="-"/>
            </a:pPr>
            <a:r>
              <a:rPr lang="en-GB"/>
              <a:t>Steps and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arenR"/>
            </a:pPr>
            <a:r>
              <a:rPr lang="en-GB"/>
              <a:t>Data Cleaning &amp; Preprocessing</a:t>
            </a:r>
            <a:endParaRPr/>
          </a:p>
          <a:p>
            <a:pPr indent="-298450" lvl="0" marL="914400" rtl="0" algn="l">
              <a:spcBef>
                <a:spcPts val="0"/>
              </a:spcBef>
              <a:spcAft>
                <a:spcPts val="0"/>
              </a:spcAft>
              <a:buSzPts val="1100"/>
              <a:buChar char="-"/>
            </a:pPr>
            <a:r>
              <a:t/>
            </a:r>
            <a:endParaRPr/>
          </a:p>
          <a:p>
            <a:pPr indent="-298450" lvl="0" marL="457200" rtl="0" algn="l">
              <a:spcBef>
                <a:spcPts val="0"/>
              </a:spcBef>
              <a:spcAft>
                <a:spcPts val="0"/>
              </a:spcAft>
              <a:buSzPts val="1100"/>
              <a:buAutoNum type="arabicParenR"/>
            </a:pPr>
            <a:r>
              <a:rPr lang="en-GB"/>
              <a:t>EDA</a:t>
            </a:r>
            <a:endParaRPr/>
          </a:p>
          <a:p>
            <a:pPr indent="-298450" lvl="0" marL="914400" rtl="0" algn="l">
              <a:spcBef>
                <a:spcPts val="0"/>
              </a:spcBef>
              <a:spcAft>
                <a:spcPts val="0"/>
              </a:spcAft>
              <a:buClr>
                <a:schemeClr val="dk1"/>
              </a:buClr>
              <a:buSzPts val="1100"/>
              <a:buChar char="-"/>
            </a:pPr>
            <a:r>
              <a:rPr lang="en-GB">
                <a:solidFill>
                  <a:schemeClr val="dk1"/>
                </a:solidFill>
              </a:rPr>
              <a:t>Characteristics that differentiate Mom and Dad comments:</a:t>
            </a:r>
            <a:endParaRPr>
              <a:solidFill>
                <a:schemeClr val="dk1"/>
              </a:solidFill>
            </a:endParaRPr>
          </a:p>
          <a:p>
            <a:pPr indent="-298450" lvl="0" marL="1371600" rtl="0" algn="l">
              <a:spcBef>
                <a:spcPts val="0"/>
              </a:spcBef>
              <a:spcAft>
                <a:spcPts val="0"/>
              </a:spcAft>
              <a:buClr>
                <a:schemeClr val="dk1"/>
              </a:buClr>
              <a:buSzPts val="1100"/>
              <a:buAutoNum type="alphaLcParenR"/>
            </a:pPr>
            <a:r>
              <a:rPr lang="en-GB">
                <a:solidFill>
                  <a:schemeClr val="dk1"/>
                </a:solidFill>
              </a:rPr>
              <a:t>How length of comments differentiate Moms and Dads</a:t>
            </a:r>
            <a:endParaRPr>
              <a:solidFill>
                <a:schemeClr val="dk1"/>
              </a:solidFill>
            </a:endParaRPr>
          </a:p>
          <a:p>
            <a:pPr indent="-298450" lvl="0" marL="1371600" rtl="0" algn="l">
              <a:spcBef>
                <a:spcPts val="0"/>
              </a:spcBef>
              <a:spcAft>
                <a:spcPts val="0"/>
              </a:spcAft>
              <a:buClr>
                <a:schemeClr val="dk1"/>
              </a:buClr>
              <a:buSzPts val="1100"/>
              <a:buAutoNum type="alphaLcParenR"/>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Top word counts</a:t>
            </a:r>
            <a:endParaRPr>
              <a:solidFill>
                <a:schemeClr val="dk1"/>
              </a:solidFill>
            </a:endParaRPr>
          </a:p>
          <a:p>
            <a:pPr indent="-298450" lvl="0" marL="914400" rtl="0" algn="l">
              <a:spcBef>
                <a:spcPts val="0"/>
              </a:spcBef>
              <a:spcAft>
                <a:spcPts val="0"/>
              </a:spcAft>
              <a:buClr>
                <a:schemeClr val="dk1"/>
              </a:buClr>
              <a:buSzPts val="1100"/>
              <a:buChar char="-"/>
            </a:pPr>
            <a:r>
              <a:rPr lang="en-GB">
                <a:solidFill>
                  <a:schemeClr val="dk1"/>
                </a:solidFill>
              </a:rPr>
              <a:t>N-gram analysis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6cac7afe3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6cac7afe3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6cac7afe3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6cac7afe3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c68adfca1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c68adfca1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6c9b2e65e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6c9b2e65e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6c9b2e65e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6c9b2e65e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6c63048f8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6c63048f8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6c63048f8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6c63048f8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c7ff9917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c7ff9917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c7ff9917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6c7ff9917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c7ff9917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c7ff9917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c7ff9917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c7ff9917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4.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image" Target="../media/image4.jpg"/><Relationship Id="rId5"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53" name="Shape 53"/>
        <p:cNvGrpSpPr/>
        <p:nvPr/>
      </p:nvGrpSpPr>
      <p:grpSpPr>
        <a:xfrm>
          <a:off x="0" y="0"/>
          <a:ext cx="0" cy="0"/>
          <a:chOff x="0" y="0"/>
          <a:chExt cx="0" cy="0"/>
        </a:xfrm>
      </p:grpSpPr>
      <p:cxnSp>
        <p:nvCxnSpPr>
          <p:cNvPr id="54" name="Google Shape;54;p13"/>
          <p:cNvCxnSpPr/>
          <p:nvPr/>
        </p:nvCxnSpPr>
        <p:spPr>
          <a:xfrm rot="10800000">
            <a:off x="7652125" y="833600"/>
            <a:ext cx="0" cy="31446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55" name="Google Shape;55;p13"/>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56" name="Google Shape;56;p13"/>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id="57" name="Google Shape;57;p13"/>
          <p:cNvPicPr preferRelativeResize="0"/>
          <p:nvPr/>
        </p:nvPicPr>
        <p:blipFill>
          <a:blip r:embed="rId3">
            <a:alphaModFix/>
          </a:blip>
          <a:stretch>
            <a:fillRect/>
          </a:stretch>
        </p:blipFill>
        <p:spPr>
          <a:xfrm>
            <a:off x="1516637" y="942287"/>
            <a:ext cx="5958326" cy="2927226"/>
          </a:xfrm>
          <a:prstGeom prst="rect">
            <a:avLst/>
          </a:prstGeom>
          <a:noFill/>
          <a:ln>
            <a:noFill/>
          </a:ln>
        </p:spPr>
      </p:pic>
      <p:cxnSp>
        <p:nvCxnSpPr>
          <p:cNvPr id="58" name="Google Shape;58;p13"/>
          <p:cNvCxnSpPr/>
          <p:nvPr/>
        </p:nvCxnSpPr>
        <p:spPr>
          <a:xfrm rot="10800000">
            <a:off x="1337775" y="877625"/>
            <a:ext cx="0" cy="31446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sp>
        <p:nvSpPr>
          <p:cNvPr id="59" name="Google Shape;59;p13"/>
          <p:cNvSpPr txBox="1"/>
          <p:nvPr>
            <p:ph type="ctrTitle"/>
          </p:nvPr>
        </p:nvSpPr>
        <p:spPr>
          <a:xfrm>
            <a:off x="372525" y="4629213"/>
            <a:ext cx="9472500" cy="2799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lang="en-GB" sz="1080">
                <a:solidFill>
                  <a:srgbClr val="FFF1E0"/>
                </a:solidFill>
                <a:latin typeface="Helvetica Neue"/>
                <a:ea typeface="Helvetica Neue"/>
                <a:cs typeface="Helvetica Neue"/>
                <a:sym typeface="Helvetica Neue"/>
              </a:rPr>
              <a:t>DSI-SG-42 | Conrad Aw | Pius Yee | Eugene Matthew Cheong</a:t>
            </a:r>
            <a:endParaRPr sz="1080">
              <a:solidFill>
                <a:srgbClr val="FFF1E0"/>
              </a:solidFill>
              <a:latin typeface="Helvetica Neue"/>
              <a:ea typeface="Helvetica Neue"/>
              <a:cs typeface="Helvetica Neue"/>
              <a:sym typeface="Helvetica Neue"/>
            </a:endParaRPr>
          </a:p>
        </p:txBody>
      </p:sp>
      <p:sp>
        <p:nvSpPr>
          <p:cNvPr id="60" name="Google Shape;60;p13"/>
          <p:cNvSpPr txBox="1"/>
          <p:nvPr/>
        </p:nvSpPr>
        <p:spPr>
          <a:xfrm>
            <a:off x="3203600" y="3986150"/>
            <a:ext cx="258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02627C"/>
                </a:solidFill>
                <a:latin typeface="Helvetica Neue"/>
                <a:ea typeface="Helvetica Neue"/>
                <a:cs typeface="Helvetica Neue"/>
                <a:sym typeface="Helvetica Neue"/>
              </a:rPr>
              <a:t>Stakeholder Meeting</a:t>
            </a:r>
            <a:endParaRPr b="1" sz="1800">
              <a:solidFill>
                <a:srgbClr val="02627C"/>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60" name="Shape 160"/>
        <p:cNvGrpSpPr/>
        <p:nvPr/>
      </p:nvGrpSpPr>
      <p:grpSpPr>
        <a:xfrm>
          <a:off x="0" y="0"/>
          <a:ext cx="0" cy="0"/>
          <a:chOff x="0" y="0"/>
          <a:chExt cx="0" cy="0"/>
        </a:xfrm>
      </p:grpSpPr>
      <p:sp>
        <p:nvSpPr>
          <p:cNvPr id="161" name="Google Shape;161;p22"/>
          <p:cNvSpPr txBox="1"/>
          <p:nvPr>
            <p:ph type="ctrTitle"/>
          </p:nvPr>
        </p:nvSpPr>
        <p:spPr>
          <a:xfrm>
            <a:off x="2092050" y="1999375"/>
            <a:ext cx="48051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Tedious Research</a:t>
            </a:r>
            <a:endParaRPr b="1" sz="4280">
              <a:solidFill>
                <a:srgbClr val="FFF1E0"/>
              </a:solidFill>
              <a:latin typeface="Helvetica Neue"/>
              <a:ea typeface="Helvetica Neue"/>
              <a:cs typeface="Helvetica Neue"/>
              <a:sym typeface="Helvetica Neue"/>
            </a:endParaRPr>
          </a:p>
        </p:txBody>
      </p:sp>
      <p:pic>
        <p:nvPicPr>
          <p:cNvPr id="162" name="Google Shape;162;p22"/>
          <p:cNvPicPr preferRelativeResize="0"/>
          <p:nvPr/>
        </p:nvPicPr>
        <p:blipFill>
          <a:blip r:embed="rId3">
            <a:alphaModFix/>
          </a:blip>
          <a:stretch>
            <a:fillRect/>
          </a:stretch>
        </p:blipFill>
        <p:spPr>
          <a:xfrm>
            <a:off x="3704106" y="2289473"/>
            <a:ext cx="5266944" cy="2452550"/>
          </a:xfrm>
          <a:prstGeom prst="rect">
            <a:avLst/>
          </a:prstGeom>
          <a:noFill/>
          <a:ln>
            <a:noFill/>
          </a:ln>
        </p:spPr>
      </p:pic>
      <p:cxnSp>
        <p:nvCxnSpPr>
          <p:cNvPr id="163" name="Google Shape;163;p22"/>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64" name="Google Shape;164;p22"/>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id="165" name="Google Shape;165;p22"/>
          <p:cNvPicPr preferRelativeResize="0"/>
          <p:nvPr/>
        </p:nvPicPr>
        <p:blipFill>
          <a:blip r:embed="rId4">
            <a:alphaModFix/>
          </a:blip>
          <a:stretch>
            <a:fillRect/>
          </a:stretch>
        </p:blipFill>
        <p:spPr>
          <a:xfrm>
            <a:off x="837800" y="474505"/>
            <a:ext cx="4618549" cy="1466499"/>
          </a:xfrm>
          <a:prstGeom prst="rect">
            <a:avLst/>
          </a:prstGeom>
          <a:noFill/>
          <a:ln>
            <a:noFill/>
          </a:ln>
        </p:spPr>
      </p:pic>
      <p:pic>
        <p:nvPicPr>
          <p:cNvPr id="166" name="Google Shape;166;p22"/>
          <p:cNvPicPr preferRelativeResize="0"/>
          <p:nvPr/>
        </p:nvPicPr>
        <p:blipFill>
          <a:blip r:embed="rId5">
            <a:alphaModFix/>
          </a:blip>
          <a:stretch>
            <a:fillRect/>
          </a:stretch>
        </p:blipFill>
        <p:spPr>
          <a:xfrm>
            <a:off x="461425" y="2896451"/>
            <a:ext cx="4901826" cy="1567800"/>
          </a:xfrm>
          <a:prstGeom prst="rect">
            <a:avLst/>
          </a:prstGeom>
          <a:noFill/>
          <a:ln>
            <a:noFill/>
          </a:ln>
        </p:spPr>
      </p:pic>
      <p:pic>
        <p:nvPicPr>
          <p:cNvPr id="167" name="Google Shape;167;p22"/>
          <p:cNvPicPr preferRelativeResize="0"/>
          <p:nvPr/>
        </p:nvPicPr>
        <p:blipFill>
          <a:blip r:embed="rId6">
            <a:alphaModFix/>
          </a:blip>
          <a:stretch>
            <a:fillRect/>
          </a:stretch>
        </p:blipFill>
        <p:spPr>
          <a:xfrm>
            <a:off x="2821101" y="323746"/>
            <a:ext cx="5618248" cy="2112351"/>
          </a:xfrm>
          <a:prstGeom prst="rect">
            <a:avLst/>
          </a:prstGeom>
          <a:noFill/>
          <a:ln>
            <a:noFill/>
          </a:ln>
        </p:spPr>
      </p:pic>
      <p:pic>
        <p:nvPicPr>
          <p:cNvPr id="168" name="Google Shape;168;p22"/>
          <p:cNvPicPr preferRelativeResize="0"/>
          <p:nvPr/>
        </p:nvPicPr>
        <p:blipFill>
          <a:blip r:embed="rId7">
            <a:alphaModFix/>
          </a:blip>
          <a:stretch>
            <a:fillRect/>
          </a:stretch>
        </p:blipFill>
        <p:spPr>
          <a:xfrm>
            <a:off x="1016975" y="1311753"/>
            <a:ext cx="5460076" cy="3065949"/>
          </a:xfrm>
          <a:prstGeom prst="rect">
            <a:avLst/>
          </a:prstGeom>
          <a:noFill/>
          <a:ln>
            <a:noFill/>
          </a:ln>
        </p:spPr>
      </p:pic>
      <p:pic>
        <p:nvPicPr>
          <p:cNvPr id="169" name="Google Shape;169;p22"/>
          <p:cNvPicPr preferRelativeResize="0"/>
          <p:nvPr/>
        </p:nvPicPr>
        <p:blipFill>
          <a:blip r:embed="rId8">
            <a:alphaModFix/>
          </a:blip>
          <a:stretch>
            <a:fillRect/>
          </a:stretch>
        </p:blipFill>
        <p:spPr>
          <a:xfrm>
            <a:off x="2821099" y="1543646"/>
            <a:ext cx="4701476" cy="1466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100"/>
                                        <p:tgtEl>
                                          <p:spTgt spid="167"/>
                                        </p:tgtEl>
                                      </p:cBhvr>
                                    </p:animEffect>
                                  </p:childTnLst>
                                </p:cTn>
                              </p:par>
                            </p:childTnLst>
                          </p:cTn>
                        </p:par>
                        <p:par>
                          <p:cTn fill="hold">
                            <p:stCondLst>
                              <p:cond delay="41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par>
                          <p:cTn fill="hold">
                            <p:stCondLst>
                              <p:cond delay="510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73" name="Shape 173"/>
        <p:cNvGrpSpPr/>
        <p:nvPr/>
      </p:nvGrpSpPr>
      <p:grpSpPr>
        <a:xfrm>
          <a:off x="0" y="0"/>
          <a:ext cx="0" cy="0"/>
          <a:chOff x="0" y="0"/>
          <a:chExt cx="0" cy="0"/>
        </a:xfrm>
      </p:grpSpPr>
      <p:sp>
        <p:nvSpPr>
          <p:cNvPr id="174" name="Google Shape;174;p23"/>
          <p:cNvSpPr txBox="1"/>
          <p:nvPr>
            <p:ph type="ctrTitle"/>
          </p:nvPr>
        </p:nvSpPr>
        <p:spPr>
          <a:xfrm>
            <a:off x="1252075" y="1916775"/>
            <a:ext cx="6179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Problem Statement</a:t>
            </a:r>
            <a:endParaRPr b="1" sz="4280">
              <a:solidFill>
                <a:srgbClr val="FFF1E0"/>
              </a:solidFill>
              <a:latin typeface="Helvetica Neue"/>
              <a:ea typeface="Helvetica Neue"/>
              <a:cs typeface="Helvetica Neue"/>
              <a:sym typeface="Helvetica Neue"/>
            </a:endParaRPr>
          </a:p>
        </p:txBody>
      </p:sp>
      <p:cxnSp>
        <p:nvCxnSpPr>
          <p:cNvPr id="175" name="Google Shape;175;p23"/>
          <p:cNvCxnSpPr/>
          <p:nvPr/>
        </p:nvCxnSpPr>
        <p:spPr>
          <a:xfrm flipH="1">
            <a:off x="2625300" y="25927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76" name="Google Shape;176;p23"/>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77" name="Google Shape;177;p23"/>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178" name="Google Shape;178;p23"/>
          <p:cNvSpPr/>
          <p:nvPr/>
        </p:nvSpPr>
        <p:spPr>
          <a:xfrm>
            <a:off x="6526400" y="16977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3"/>
          <p:cNvGrpSpPr/>
          <p:nvPr/>
        </p:nvGrpSpPr>
        <p:grpSpPr>
          <a:xfrm>
            <a:off x="7029811" y="1961798"/>
            <a:ext cx="345562" cy="371656"/>
            <a:chOff x="3054545" y="2899840"/>
            <a:chExt cx="320143" cy="392581"/>
          </a:xfrm>
        </p:grpSpPr>
        <p:sp>
          <p:nvSpPr>
            <p:cNvPr id="180" name="Google Shape;180;p23"/>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 name="Google Shape;190;p23"/>
          <p:cNvGrpSpPr/>
          <p:nvPr/>
        </p:nvGrpSpPr>
        <p:grpSpPr>
          <a:xfrm>
            <a:off x="6743126" y="2179534"/>
            <a:ext cx="367290" cy="371683"/>
            <a:chOff x="3950316" y="3820307"/>
            <a:chExt cx="369805" cy="353782"/>
          </a:xfrm>
        </p:grpSpPr>
        <p:sp>
          <p:nvSpPr>
            <p:cNvPr id="191" name="Google Shape;191;p23"/>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98" name="Shape 198"/>
        <p:cNvGrpSpPr/>
        <p:nvPr/>
      </p:nvGrpSpPr>
      <p:grpSpPr>
        <a:xfrm>
          <a:off x="0" y="0"/>
          <a:ext cx="0" cy="0"/>
          <a:chOff x="0" y="0"/>
          <a:chExt cx="0" cy="0"/>
        </a:xfrm>
      </p:grpSpPr>
      <p:pic>
        <p:nvPicPr>
          <p:cNvPr id="199" name="Google Shape;199;p24"/>
          <p:cNvPicPr preferRelativeResize="0"/>
          <p:nvPr/>
        </p:nvPicPr>
        <p:blipFill>
          <a:blip r:embed="rId3">
            <a:alphaModFix amt="45000"/>
          </a:blip>
          <a:stretch>
            <a:fillRect/>
          </a:stretch>
        </p:blipFill>
        <p:spPr>
          <a:xfrm>
            <a:off x="3895175" y="-212775"/>
            <a:ext cx="8795351" cy="5868625"/>
          </a:xfrm>
          <a:prstGeom prst="rect">
            <a:avLst/>
          </a:prstGeom>
          <a:noFill/>
          <a:ln>
            <a:noFill/>
          </a:ln>
        </p:spPr>
      </p:pic>
      <p:cxnSp>
        <p:nvCxnSpPr>
          <p:cNvPr id="200" name="Google Shape;200;p24"/>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201" name="Google Shape;201;p24"/>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202" name="Google Shape;202;p24"/>
          <p:cNvSpPr txBox="1"/>
          <p:nvPr>
            <p:ph type="ctrTitle"/>
          </p:nvPr>
        </p:nvSpPr>
        <p:spPr>
          <a:xfrm>
            <a:off x="360000" y="892725"/>
            <a:ext cx="6326400" cy="35616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100000"/>
              </a:lnSpc>
              <a:spcBef>
                <a:spcPts val="0"/>
              </a:spcBef>
              <a:spcAft>
                <a:spcPts val="0"/>
              </a:spcAft>
              <a:buClr>
                <a:schemeClr val="dk1"/>
              </a:buClr>
              <a:buSzPts val="1100"/>
              <a:buFont typeface="Arial"/>
              <a:buNone/>
            </a:pPr>
            <a:r>
              <a:rPr b="1" lang="en-GB" sz="1879">
                <a:solidFill>
                  <a:srgbClr val="FFF1E0"/>
                </a:solidFill>
                <a:latin typeface="Helvetica Neue"/>
                <a:ea typeface="Helvetica Neue"/>
                <a:cs typeface="Helvetica Neue"/>
                <a:sym typeface="Helvetica Neue"/>
              </a:rPr>
              <a:t>In light of the current generation of mothers’ high engagement on social media and forums, particularly in discussions related to work-life balance and childcare, our Campaign Strategists face challenges in consistently </a:t>
            </a:r>
            <a:r>
              <a:rPr b="1" lang="en-GB" sz="1879" u="sng">
                <a:solidFill>
                  <a:srgbClr val="3E675D"/>
                </a:solidFill>
                <a:latin typeface="Helvetica Neue"/>
                <a:ea typeface="Helvetica Neue"/>
                <a:cs typeface="Helvetica Neue"/>
                <a:sym typeface="Helvetica Neue"/>
              </a:rPr>
              <a:t>identifying</a:t>
            </a:r>
            <a:r>
              <a:rPr b="1" lang="en-GB" sz="1879">
                <a:solidFill>
                  <a:srgbClr val="FFF1E0"/>
                </a:solidFill>
                <a:latin typeface="Helvetica Neue"/>
                <a:ea typeface="Helvetica Neue"/>
                <a:cs typeface="Helvetica Neue"/>
                <a:sym typeface="Helvetica Neue"/>
              </a:rPr>
              <a:t> and </a:t>
            </a:r>
            <a:r>
              <a:rPr b="1" lang="en-GB" sz="1879" u="sng">
                <a:solidFill>
                  <a:srgbClr val="3E675D"/>
                </a:solidFill>
                <a:latin typeface="Helvetica Neue"/>
                <a:ea typeface="Helvetica Neue"/>
                <a:cs typeface="Helvetica Neue"/>
                <a:sym typeface="Helvetica Neue"/>
              </a:rPr>
              <a:t>classifying</a:t>
            </a:r>
            <a:r>
              <a:rPr b="1" lang="en-GB" sz="1879">
                <a:solidFill>
                  <a:srgbClr val="FFF1E0"/>
                </a:solidFill>
                <a:latin typeface="Helvetica Neue"/>
                <a:ea typeface="Helvetica Neue"/>
                <a:cs typeface="Helvetica Neue"/>
                <a:sym typeface="Helvetica Neue"/>
              </a:rPr>
              <a:t> relevant topics for our campaigns. </a:t>
            </a:r>
            <a:br>
              <a:rPr b="1" lang="en-GB" sz="1879">
                <a:solidFill>
                  <a:srgbClr val="FFF1E0"/>
                </a:solidFill>
                <a:latin typeface="Helvetica Neue"/>
                <a:ea typeface="Helvetica Neue"/>
                <a:cs typeface="Helvetica Neue"/>
                <a:sym typeface="Helvetica Neue"/>
              </a:rPr>
            </a:br>
            <a:r>
              <a:rPr b="1" lang="en-GB" sz="1879">
                <a:solidFill>
                  <a:srgbClr val="FFF1E0"/>
                </a:solidFill>
                <a:latin typeface="Helvetica Neue"/>
                <a:ea typeface="Helvetica Neue"/>
                <a:cs typeface="Helvetica Neue"/>
                <a:sym typeface="Helvetica Neue"/>
              </a:rPr>
              <a:t>This reliance on </a:t>
            </a:r>
            <a:r>
              <a:rPr b="1" lang="en-GB" sz="1879" u="sng">
                <a:solidFill>
                  <a:srgbClr val="3E675D"/>
                </a:solidFill>
                <a:latin typeface="Helvetica Neue"/>
                <a:ea typeface="Helvetica Neue"/>
                <a:cs typeface="Helvetica Neue"/>
                <a:sym typeface="Helvetica Neue"/>
              </a:rPr>
              <a:t>personal assumptions</a:t>
            </a:r>
            <a:r>
              <a:rPr b="1" lang="en-GB" sz="1879">
                <a:solidFill>
                  <a:srgbClr val="FFF1E0"/>
                </a:solidFill>
                <a:latin typeface="Helvetica Neue"/>
                <a:ea typeface="Helvetica Neue"/>
                <a:cs typeface="Helvetica Neue"/>
                <a:sym typeface="Helvetica Neue"/>
              </a:rPr>
              <a:t> rather than empirical evidence </a:t>
            </a:r>
            <a:r>
              <a:rPr b="1" lang="en-GB" sz="1879" u="sng">
                <a:solidFill>
                  <a:srgbClr val="3E675D"/>
                </a:solidFill>
                <a:latin typeface="Helvetica Neue"/>
                <a:ea typeface="Helvetica Neue"/>
                <a:cs typeface="Helvetica Neue"/>
                <a:sym typeface="Helvetica Neue"/>
              </a:rPr>
              <a:t>hampers</a:t>
            </a:r>
            <a:r>
              <a:rPr b="1" lang="en-GB" sz="1879">
                <a:solidFill>
                  <a:srgbClr val="FFF1E0"/>
                </a:solidFill>
                <a:latin typeface="Helvetica Neue"/>
                <a:ea typeface="Helvetica Neue"/>
                <a:cs typeface="Helvetica Neue"/>
                <a:sym typeface="Helvetica Neue"/>
              </a:rPr>
              <a:t> the </a:t>
            </a:r>
            <a:r>
              <a:rPr b="1" lang="en-GB" sz="1879" u="sng">
                <a:solidFill>
                  <a:srgbClr val="3E675D"/>
                </a:solidFill>
                <a:latin typeface="Helvetica Neue"/>
                <a:ea typeface="Helvetica Neue"/>
                <a:cs typeface="Helvetica Neue"/>
                <a:sym typeface="Helvetica Neue"/>
              </a:rPr>
              <a:t>effectiveness</a:t>
            </a:r>
            <a:r>
              <a:rPr b="1" lang="en-GB" sz="1879">
                <a:solidFill>
                  <a:srgbClr val="FFF1E0"/>
                </a:solidFill>
                <a:latin typeface="Helvetica Neue"/>
                <a:ea typeface="Helvetica Neue"/>
                <a:cs typeface="Helvetica Neue"/>
                <a:sym typeface="Helvetica Neue"/>
              </a:rPr>
              <a:t> of our campaigns or programs, hindering our ability to optimize </a:t>
            </a:r>
            <a:r>
              <a:rPr b="1" lang="en-GB" sz="1879" u="sng">
                <a:solidFill>
                  <a:srgbClr val="3E675D"/>
                </a:solidFill>
                <a:latin typeface="Helvetica Neue"/>
                <a:ea typeface="Helvetica Neue"/>
                <a:cs typeface="Helvetica Neue"/>
                <a:sym typeface="Helvetica Neue"/>
              </a:rPr>
              <a:t>online presence</a:t>
            </a:r>
            <a:r>
              <a:rPr b="1" lang="en-GB" sz="1879">
                <a:solidFill>
                  <a:srgbClr val="FFF1E0"/>
                </a:solidFill>
                <a:latin typeface="Helvetica Neue"/>
                <a:ea typeface="Helvetica Neue"/>
                <a:cs typeface="Helvetica Neue"/>
                <a:sym typeface="Helvetica Neue"/>
              </a:rPr>
              <a:t> and </a:t>
            </a:r>
            <a:r>
              <a:rPr b="1" lang="en-GB" sz="1879" u="sng">
                <a:solidFill>
                  <a:srgbClr val="3E675D"/>
                </a:solidFill>
                <a:latin typeface="Helvetica Neue"/>
                <a:ea typeface="Helvetica Neue"/>
                <a:cs typeface="Helvetica Neue"/>
                <a:sym typeface="Helvetica Neue"/>
              </a:rPr>
              <a:t>effectively reach</a:t>
            </a:r>
            <a:r>
              <a:rPr b="1" lang="en-GB" sz="1879">
                <a:solidFill>
                  <a:srgbClr val="FFF1E0"/>
                </a:solidFill>
                <a:latin typeface="Helvetica Neue"/>
                <a:ea typeface="Helvetica Neue"/>
                <a:cs typeface="Helvetica Neue"/>
                <a:sym typeface="Helvetica Neue"/>
              </a:rPr>
              <a:t> our target audience.</a:t>
            </a:r>
            <a:endParaRPr b="1" sz="1879">
              <a:solidFill>
                <a:srgbClr val="FFF1E0"/>
              </a:solidFill>
              <a:latin typeface="Helvetica Neue"/>
              <a:ea typeface="Helvetica Neue"/>
              <a:cs typeface="Helvetica Neue"/>
              <a:sym typeface="Helvetica Neue"/>
            </a:endParaRPr>
          </a:p>
          <a:p>
            <a:pPr indent="0" lvl="0" marL="0" rtl="0" algn="l">
              <a:lnSpc>
                <a:spcPct val="80000"/>
              </a:lnSpc>
              <a:spcBef>
                <a:spcPts val="0"/>
              </a:spcBef>
              <a:spcAft>
                <a:spcPts val="0"/>
              </a:spcAft>
              <a:buSzPts val="990"/>
              <a:buNone/>
            </a:pPr>
            <a:r>
              <a:t/>
            </a:r>
            <a:endParaRPr b="1" sz="1879">
              <a:solidFill>
                <a:srgbClr val="FFF1E0"/>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206" name="Shape 206"/>
        <p:cNvGrpSpPr/>
        <p:nvPr/>
      </p:nvGrpSpPr>
      <p:grpSpPr>
        <a:xfrm>
          <a:off x="0" y="0"/>
          <a:ext cx="0" cy="0"/>
          <a:chOff x="0" y="0"/>
          <a:chExt cx="0" cy="0"/>
        </a:xfrm>
      </p:grpSpPr>
      <p:sp>
        <p:nvSpPr>
          <p:cNvPr id="207" name="Google Shape;207;p25"/>
          <p:cNvSpPr txBox="1"/>
          <p:nvPr>
            <p:ph type="ctrTitle"/>
          </p:nvPr>
        </p:nvSpPr>
        <p:spPr>
          <a:xfrm>
            <a:off x="1785475" y="1916775"/>
            <a:ext cx="6179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Classification Model</a:t>
            </a:r>
            <a:endParaRPr b="1" sz="4280">
              <a:solidFill>
                <a:srgbClr val="FFF1E0"/>
              </a:solidFill>
              <a:latin typeface="Helvetica Neue"/>
              <a:ea typeface="Helvetica Neue"/>
              <a:cs typeface="Helvetica Neue"/>
              <a:sym typeface="Helvetica Neue"/>
            </a:endParaRPr>
          </a:p>
        </p:txBody>
      </p:sp>
      <p:cxnSp>
        <p:nvCxnSpPr>
          <p:cNvPr id="208" name="Google Shape;208;p25"/>
          <p:cNvCxnSpPr/>
          <p:nvPr/>
        </p:nvCxnSpPr>
        <p:spPr>
          <a:xfrm flipH="1">
            <a:off x="2777700" y="25927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209" name="Google Shape;209;p25"/>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210" name="Google Shape;210;p25"/>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214" name="Shape 214"/>
        <p:cNvGrpSpPr/>
        <p:nvPr/>
      </p:nvGrpSpPr>
      <p:grpSpPr>
        <a:xfrm>
          <a:off x="0" y="0"/>
          <a:ext cx="0" cy="0"/>
          <a:chOff x="0" y="0"/>
          <a:chExt cx="0" cy="0"/>
        </a:xfrm>
      </p:grpSpPr>
      <p:sp>
        <p:nvSpPr>
          <p:cNvPr id="215" name="Google Shape;215;p26"/>
          <p:cNvSpPr/>
          <p:nvPr/>
        </p:nvSpPr>
        <p:spPr>
          <a:xfrm>
            <a:off x="5161350" y="1909725"/>
            <a:ext cx="2549100" cy="938700"/>
          </a:xfrm>
          <a:prstGeom prst="roundRect">
            <a:avLst>
              <a:gd fmla="val 16667" name="adj"/>
            </a:avLst>
          </a:prstGeom>
          <a:solidFill>
            <a:srgbClr val="B1D4E0"/>
          </a:solidFill>
          <a:ln cap="flat" cmpd="sng" w="38100">
            <a:solidFill>
              <a:srgbClr val="3E67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1E0"/>
              </a:solidFill>
            </a:endParaRPr>
          </a:p>
        </p:txBody>
      </p:sp>
      <p:sp>
        <p:nvSpPr>
          <p:cNvPr id="216" name="Google Shape;216;p26"/>
          <p:cNvSpPr/>
          <p:nvPr/>
        </p:nvSpPr>
        <p:spPr>
          <a:xfrm>
            <a:off x="1221900" y="1909725"/>
            <a:ext cx="2549100" cy="938700"/>
          </a:xfrm>
          <a:prstGeom prst="roundRect">
            <a:avLst>
              <a:gd fmla="val 16667" name="adj"/>
            </a:avLst>
          </a:prstGeom>
          <a:solidFill>
            <a:srgbClr val="B1D4E0"/>
          </a:solidFill>
          <a:ln cap="flat" cmpd="sng" w="38100">
            <a:solidFill>
              <a:srgbClr val="3E67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1E0"/>
              </a:solidFill>
            </a:endParaRPr>
          </a:p>
        </p:txBody>
      </p:sp>
      <p:sp>
        <p:nvSpPr>
          <p:cNvPr id="217" name="Google Shape;217;p26"/>
          <p:cNvSpPr txBox="1"/>
          <p:nvPr>
            <p:ph type="ctrTitle"/>
          </p:nvPr>
        </p:nvSpPr>
        <p:spPr>
          <a:xfrm>
            <a:off x="1373200" y="2069175"/>
            <a:ext cx="25581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lang="en-GB" sz="4280">
                <a:solidFill>
                  <a:srgbClr val="FFF1E0"/>
                </a:solidFill>
                <a:latin typeface="Helvetica Neue"/>
                <a:ea typeface="Helvetica Neue"/>
                <a:cs typeface="Helvetica Neue"/>
                <a:sym typeface="Helvetica Neue"/>
              </a:rPr>
              <a:t>Mothers</a:t>
            </a:r>
            <a:endParaRPr sz="4280">
              <a:solidFill>
                <a:srgbClr val="FFF1E0"/>
              </a:solidFill>
              <a:latin typeface="Helvetica Neue"/>
              <a:ea typeface="Helvetica Neue"/>
              <a:cs typeface="Helvetica Neue"/>
              <a:sym typeface="Helvetica Neue"/>
            </a:endParaRPr>
          </a:p>
        </p:txBody>
      </p:sp>
      <p:cxnSp>
        <p:nvCxnSpPr>
          <p:cNvPr id="218" name="Google Shape;218;p26"/>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219" name="Google Shape;219;p26"/>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220" name="Google Shape;220;p26"/>
          <p:cNvCxnSpPr/>
          <p:nvPr/>
        </p:nvCxnSpPr>
        <p:spPr>
          <a:xfrm rot="10800000">
            <a:off x="4504075" y="1274800"/>
            <a:ext cx="0" cy="31446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sp>
        <p:nvSpPr>
          <p:cNvPr id="221" name="Google Shape;221;p26"/>
          <p:cNvSpPr txBox="1"/>
          <p:nvPr>
            <p:ph type="ctrTitle"/>
          </p:nvPr>
        </p:nvSpPr>
        <p:spPr>
          <a:xfrm>
            <a:off x="5442100" y="2069175"/>
            <a:ext cx="29268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lang="en-GB" sz="4280">
                <a:solidFill>
                  <a:srgbClr val="FFF1E0"/>
                </a:solidFill>
                <a:latin typeface="Helvetica Neue"/>
                <a:ea typeface="Helvetica Neue"/>
                <a:cs typeface="Helvetica Neue"/>
                <a:sym typeface="Helvetica Neue"/>
              </a:rPr>
              <a:t>Fathers</a:t>
            </a:r>
            <a:endParaRPr sz="4280">
              <a:solidFill>
                <a:srgbClr val="FFF1E0"/>
              </a:solidFill>
              <a:latin typeface="Helvetica Neue"/>
              <a:ea typeface="Helvetica Neue"/>
              <a:cs typeface="Helvetica Neue"/>
              <a:sym typeface="Helvetica Neue"/>
            </a:endParaRPr>
          </a:p>
        </p:txBody>
      </p:sp>
      <p:sp>
        <p:nvSpPr>
          <p:cNvPr id="222" name="Google Shape;222;p26"/>
          <p:cNvSpPr txBox="1"/>
          <p:nvPr>
            <p:ph type="ctrTitle"/>
          </p:nvPr>
        </p:nvSpPr>
        <p:spPr>
          <a:xfrm>
            <a:off x="2663775" y="528975"/>
            <a:ext cx="38586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Classification</a:t>
            </a:r>
            <a:endParaRPr b="1" sz="4280">
              <a:solidFill>
                <a:srgbClr val="FFF1E0"/>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226" name="Shape 226"/>
        <p:cNvGrpSpPr/>
        <p:nvPr/>
      </p:nvGrpSpPr>
      <p:grpSpPr>
        <a:xfrm>
          <a:off x="0" y="0"/>
          <a:ext cx="0" cy="0"/>
          <a:chOff x="0" y="0"/>
          <a:chExt cx="0" cy="0"/>
        </a:xfrm>
      </p:grpSpPr>
      <p:cxnSp>
        <p:nvCxnSpPr>
          <p:cNvPr id="227" name="Google Shape;227;p27"/>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228" name="Google Shape;228;p27"/>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229" name="Google Shape;229;p27"/>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230" name="Google Shape;230;p27"/>
          <p:cNvSpPr txBox="1"/>
          <p:nvPr/>
        </p:nvSpPr>
        <p:spPr>
          <a:xfrm>
            <a:off x="6272650" y="10616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231" name="Google Shape;231;p27"/>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232" name="Google Shape;232;p27"/>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233" name="Google Shape;233;p27"/>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234" name="Google Shape;234;p27"/>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grpSp>
        <p:nvGrpSpPr>
          <p:cNvPr id="235" name="Google Shape;235;p27"/>
          <p:cNvGrpSpPr/>
          <p:nvPr/>
        </p:nvGrpSpPr>
        <p:grpSpPr>
          <a:xfrm>
            <a:off x="2437800" y="715476"/>
            <a:ext cx="3760371" cy="4127135"/>
            <a:chOff x="2437800" y="715476"/>
            <a:chExt cx="3760371" cy="4127135"/>
          </a:xfrm>
        </p:grpSpPr>
        <p:sp>
          <p:nvSpPr>
            <p:cNvPr id="236" name="Google Shape;236;p27"/>
            <p:cNvSpPr/>
            <p:nvPr/>
          </p:nvSpPr>
          <p:spPr>
            <a:xfrm>
              <a:off x="2437800" y="715476"/>
              <a:ext cx="1112721" cy="1111886"/>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7"/>
            <p:cNvSpPr/>
            <p:nvPr/>
          </p:nvSpPr>
          <p:spPr>
            <a:xfrm>
              <a:off x="5085450" y="715476"/>
              <a:ext cx="1112721" cy="1111886"/>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7"/>
            <p:cNvSpPr/>
            <p:nvPr/>
          </p:nvSpPr>
          <p:spPr>
            <a:xfrm>
              <a:off x="5085450" y="2251925"/>
              <a:ext cx="1112721" cy="1111886"/>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27"/>
            <p:cNvCxnSpPr>
              <a:stCxn id="236" idx="6"/>
              <a:endCxn id="237" idx="2"/>
            </p:cNvCxnSpPr>
            <p:nvPr/>
          </p:nvCxnSpPr>
          <p:spPr>
            <a:xfrm>
              <a:off x="3550521" y="1271419"/>
              <a:ext cx="15348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240" name="Google Shape;240;p27"/>
            <p:cNvCxnSpPr>
              <a:stCxn id="237" idx="4"/>
              <a:endCxn id="241" idx="0"/>
            </p:cNvCxnSpPr>
            <p:nvPr/>
          </p:nvCxnSpPr>
          <p:spPr>
            <a:xfrm rot="5400000">
              <a:off x="4105661" y="715712"/>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242" name="Google Shape;242;p27"/>
            <p:cNvCxnSpPr>
              <a:stCxn id="241" idx="6"/>
              <a:endCxn id="238" idx="2"/>
            </p:cNvCxnSpPr>
            <p:nvPr/>
          </p:nvCxnSpPr>
          <p:spPr>
            <a:xfrm>
              <a:off x="3550521" y="2807868"/>
              <a:ext cx="15348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243" name="Google Shape;243;p27"/>
            <p:cNvCxnSpPr>
              <a:stCxn id="238" idx="4"/>
              <a:endCxn id="244" idx="0"/>
            </p:cNvCxnSpPr>
            <p:nvPr/>
          </p:nvCxnSpPr>
          <p:spPr>
            <a:xfrm rot="5400000">
              <a:off x="4134461" y="2223360"/>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241" name="Google Shape;241;p27"/>
            <p:cNvSpPr/>
            <p:nvPr/>
          </p:nvSpPr>
          <p:spPr>
            <a:xfrm>
              <a:off x="2437800" y="2251925"/>
              <a:ext cx="1112721" cy="1111886"/>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a:off x="2437800" y="3730725"/>
              <a:ext cx="1112721" cy="1111886"/>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p:nvPr/>
          </p:nvSpPr>
          <p:spPr>
            <a:xfrm>
              <a:off x="5085450" y="3730725"/>
              <a:ext cx="1112721" cy="1111886"/>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 name="Google Shape;246;p27"/>
            <p:cNvCxnSpPr>
              <a:stCxn id="244" idx="6"/>
              <a:endCxn id="245" idx="2"/>
            </p:cNvCxnSpPr>
            <p:nvPr/>
          </p:nvCxnSpPr>
          <p:spPr>
            <a:xfrm>
              <a:off x="3550521" y="4286668"/>
              <a:ext cx="15348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247" name="Google Shape;247;p27"/>
            <p:cNvGrpSpPr/>
            <p:nvPr/>
          </p:nvGrpSpPr>
          <p:grpSpPr>
            <a:xfrm>
              <a:off x="2941211" y="979498"/>
              <a:ext cx="345562" cy="371656"/>
              <a:chOff x="3054545" y="2899840"/>
              <a:chExt cx="320143" cy="392581"/>
            </a:xfrm>
          </p:grpSpPr>
          <p:sp>
            <p:nvSpPr>
              <p:cNvPr id="248" name="Google Shape;248;p27"/>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7"/>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7"/>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7"/>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7"/>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7"/>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7"/>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7"/>
            <p:cNvGrpSpPr/>
            <p:nvPr/>
          </p:nvGrpSpPr>
          <p:grpSpPr>
            <a:xfrm>
              <a:off x="2654526" y="1197234"/>
              <a:ext cx="367290" cy="371683"/>
              <a:chOff x="3950316" y="3820307"/>
              <a:chExt cx="369805" cy="353782"/>
            </a:xfrm>
          </p:grpSpPr>
          <p:sp>
            <p:nvSpPr>
              <p:cNvPr id="259" name="Google Shape;259;p27"/>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7"/>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27"/>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269" name="Google Shape;269;p27"/>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270" name="Google Shape;270;p27"/>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271" name="Google Shape;271;p27"/>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272" name="Google Shape;272;p27"/>
            <p:cNvGrpSpPr/>
            <p:nvPr/>
          </p:nvGrpSpPr>
          <p:grpSpPr>
            <a:xfrm>
              <a:off x="2635463" y="4028459"/>
              <a:ext cx="714391" cy="522925"/>
              <a:chOff x="7009649" y="1541981"/>
              <a:chExt cx="524940" cy="320655"/>
            </a:xfrm>
          </p:grpSpPr>
          <p:sp>
            <p:nvSpPr>
              <p:cNvPr id="273" name="Google Shape;273;p27"/>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1" name="Google Shape;281;p27"/>
          <p:cNvSpPr txBox="1"/>
          <p:nvPr/>
        </p:nvSpPr>
        <p:spPr>
          <a:xfrm>
            <a:off x="3224575" y="715475"/>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285" name="Shape 285"/>
        <p:cNvGrpSpPr/>
        <p:nvPr/>
      </p:nvGrpSpPr>
      <p:grpSpPr>
        <a:xfrm>
          <a:off x="0" y="0"/>
          <a:ext cx="0" cy="0"/>
          <a:chOff x="0" y="0"/>
          <a:chExt cx="0" cy="0"/>
        </a:xfrm>
      </p:grpSpPr>
      <p:cxnSp>
        <p:nvCxnSpPr>
          <p:cNvPr id="286" name="Google Shape;286;p28"/>
          <p:cNvCxnSpPr/>
          <p:nvPr/>
        </p:nvCxnSpPr>
        <p:spPr>
          <a:xfrm flipH="1">
            <a:off x="119500" y="543200"/>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287" name="Google Shape;287;p28"/>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288" name="Google Shape;288;p28"/>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289" name="Google Shape;289;p28"/>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28"/>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3" name="Google Shape;293;p28"/>
          <p:cNvCxnSpPr>
            <a:stCxn id="290" idx="6"/>
            <a:endCxn id="292"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294" name="Google Shape;294;p28"/>
          <p:cNvCxnSpPr>
            <a:stCxn id="292" idx="4"/>
            <a:endCxn id="295"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296" name="Google Shape;296;p28"/>
          <p:cNvCxnSpPr>
            <a:stCxn id="295" idx="6"/>
            <a:endCxn id="291"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297" name="Google Shape;297;p28"/>
          <p:cNvCxnSpPr>
            <a:stCxn id="291" idx="4"/>
            <a:endCxn id="298"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295" name="Google Shape;295;p28"/>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8"/>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28"/>
          <p:cNvCxnSpPr>
            <a:stCxn id="298" idx="6"/>
            <a:endCxn id="299"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301" name="Google Shape;301;p28"/>
          <p:cNvGrpSpPr/>
          <p:nvPr/>
        </p:nvGrpSpPr>
        <p:grpSpPr>
          <a:xfrm>
            <a:off x="2941211" y="979498"/>
            <a:ext cx="345562" cy="371656"/>
            <a:chOff x="3054545" y="2899840"/>
            <a:chExt cx="320143" cy="392581"/>
          </a:xfrm>
        </p:grpSpPr>
        <p:sp>
          <p:nvSpPr>
            <p:cNvPr id="302" name="Google Shape;302;p28"/>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8"/>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8"/>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8"/>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8"/>
          <p:cNvGrpSpPr/>
          <p:nvPr/>
        </p:nvGrpSpPr>
        <p:grpSpPr>
          <a:xfrm>
            <a:off x="2654526" y="1197234"/>
            <a:ext cx="367290" cy="371683"/>
            <a:chOff x="3950316" y="3820307"/>
            <a:chExt cx="369805" cy="353782"/>
          </a:xfrm>
        </p:grpSpPr>
        <p:sp>
          <p:nvSpPr>
            <p:cNvPr id="313" name="Google Shape;313;p28"/>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8"/>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319" name="Google Shape;319;p28"/>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320" name="Google Shape;320;p28"/>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321" name="Google Shape;321;p28"/>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322" name="Google Shape;322;p28"/>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323" name="Google Shape;323;p28"/>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324" name="Google Shape;324;p28"/>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8"/>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8"/>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8"/>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329" name="Google Shape;329;p28"/>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330" name="Google Shape;330;p28"/>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331" name="Google Shape;331;p28"/>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332" name="Google Shape;332;p28"/>
          <p:cNvGrpSpPr/>
          <p:nvPr/>
        </p:nvGrpSpPr>
        <p:grpSpPr>
          <a:xfrm>
            <a:off x="2635463" y="4028459"/>
            <a:ext cx="714391" cy="522925"/>
            <a:chOff x="7009649" y="1541981"/>
            <a:chExt cx="524940" cy="320655"/>
          </a:xfrm>
        </p:grpSpPr>
        <p:sp>
          <p:nvSpPr>
            <p:cNvPr id="333" name="Google Shape;333;p28"/>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8"/>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8"/>
          <p:cNvSpPr txBox="1"/>
          <p:nvPr/>
        </p:nvSpPr>
        <p:spPr>
          <a:xfrm>
            <a:off x="3224575" y="715475"/>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342" name="Google Shape;342;p28"/>
          <p:cNvSpPr/>
          <p:nvPr/>
        </p:nvSpPr>
        <p:spPr>
          <a:xfrm>
            <a:off x="0" y="107800"/>
            <a:ext cx="4962300" cy="49269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343" name="Google Shape;343;p28"/>
          <p:cNvSpPr/>
          <p:nvPr/>
        </p:nvSpPr>
        <p:spPr>
          <a:xfrm>
            <a:off x="4962175" y="1932350"/>
            <a:ext cx="4181700" cy="31023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344" name="Google Shape;344;p28"/>
          <p:cNvSpPr/>
          <p:nvPr/>
        </p:nvSpPr>
        <p:spPr>
          <a:xfrm>
            <a:off x="4962175" y="107800"/>
            <a:ext cx="4181700" cy="5448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348" name="Shape 348"/>
        <p:cNvGrpSpPr/>
        <p:nvPr/>
      </p:nvGrpSpPr>
      <p:grpSpPr>
        <a:xfrm>
          <a:off x="0" y="0"/>
          <a:ext cx="0" cy="0"/>
          <a:chOff x="0" y="0"/>
          <a:chExt cx="0" cy="0"/>
        </a:xfrm>
      </p:grpSpPr>
      <p:pic>
        <p:nvPicPr>
          <p:cNvPr id="349" name="Google Shape;349;p29"/>
          <p:cNvPicPr preferRelativeResize="0"/>
          <p:nvPr/>
        </p:nvPicPr>
        <p:blipFill>
          <a:blip r:embed="rId3">
            <a:alphaModFix/>
          </a:blip>
          <a:stretch>
            <a:fillRect/>
          </a:stretch>
        </p:blipFill>
        <p:spPr>
          <a:xfrm>
            <a:off x="5539725" y="1014475"/>
            <a:ext cx="4298176" cy="4099949"/>
          </a:xfrm>
          <a:prstGeom prst="rect">
            <a:avLst/>
          </a:prstGeom>
          <a:noFill/>
          <a:ln>
            <a:noFill/>
          </a:ln>
        </p:spPr>
      </p:pic>
      <p:pic>
        <p:nvPicPr>
          <p:cNvPr id="350" name="Google Shape;350;p29"/>
          <p:cNvPicPr preferRelativeResize="0"/>
          <p:nvPr/>
        </p:nvPicPr>
        <p:blipFill>
          <a:blip r:embed="rId4">
            <a:alphaModFix/>
          </a:blip>
          <a:stretch>
            <a:fillRect/>
          </a:stretch>
        </p:blipFill>
        <p:spPr>
          <a:xfrm>
            <a:off x="6962325" y="1488477"/>
            <a:ext cx="938887" cy="421317"/>
          </a:xfrm>
          <a:prstGeom prst="rect">
            <a:avLst/>
          </a:prstGeom>
          <a:noFill/>
          <a:ln>
            <a:noFill/>
          </a:ln>
        </p:spPr>
      </p:pic>
      <p:sp>
        <p:nvSpPr>
          <p:cNvPr id="351" name="Google Shape;351;p29"/>
          <p:cNvSpPr txBox="1"/>
          <p:nvPr>
            <p:ph type="ctrTitle"/>
          </p:nvPr>
        </p:nvSpPr>
        <p:spPr>
          <a:xfrm>
            <a:off x="6716088" y="2161143"/>
            <a:ext cx="1945500" cy="4029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2080">
                <a:solidFill>
                  <a:srgbClr val="FFF1E0"/>
                </a:solidFill>
                <a:latin typeface="Helvetica Neue"/>
                <a:ea typeface="Helvetica Neue"/>
                <a:cs typeface="Helvetica Neue"/>
                <a:sym typeface="Helvetica Neue"/>
              </a:rPr>
              <a:t>r/Mummit</a:t>
            </a:r>
            <a:endParaRPr b="1" sz="2080">
              <a:solidFill>
                <a:srgbClr val="FFF1E0"/>
              </a:solidFill>
              <a:latin typeface="Helvetica Neue"/>
              <a:ea typeface="Helvetica Neue"/>
              <a:cs typeface="Helvetica Neue"/>
              <a:sym typeface="Helvetica Neue"/>
            </a:endParaRPr>
          </a:p>
        </p:txBody>
      </p:sp>
      <p:sp>
        <p:nvSpPr>
          <p:cNvPr id="352" name="Google Shape;352;p29"/>
          <p:cNvSpPr txBox="1"/>
          <p:nvPr>
            <p:ph type="ctrTitle"/>
          </p:nvPr>
        </p:nvSpPr>
        <p:spPr>
          <a:xfrm>
            <a:off x="6716088" y="2538122"/>
            <a:ext cx="1945500" cy="4029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2080">
                <a:solidFill>
                  <a:srgbClr val="FFF1E0"/>
                </a:solidFill>
                <a:latin typeface="Helvetica Neue"/>
                <a:ea typeface="Helvetica Neue"/>
                <a:cs typeface="Helvetica Neue"/>
                <a:sym typeface="Helvetica Neue"/>
              </a:rPr>
              <a:t>r/Daddit</a:t>
            </a:r>
            <a:endParaRPr b="1" sz="2080">
              <a:solidFill>
                <a:srgbClr val="FFF1E0"/>
              </a:solidFill>
              <a:latin typeface="Helvetica Neue"/>
              <a:ea typeface="Helvetica Neue"/>
              <a:cs typeface="Helvetica Neue"/>
              <a:sym typeface="Helvetica Neue"/>
            </a:endParaRPr>
          </a:p>
        </p:txBody>
      </p:sp>
      <p:sp>
        <p:nvSpPr>
          <p:cNvPr id="353" name="Google Shape;353;p29"/>
          <p:cNvSpPr txBox="1"/>
          <p:nvPr>
            <p:ph type="ctrTitle"/>
          </p:nvPr>
        </p:nvSpPr>
        <p:spPr>
          <a:xfrm>
            <a:off x="185275" y="316575"/>
            <a:ext cx="6179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Criterias for selection</a:t>
            </a:r>
            <a:endParaRPr b="1" sz="4280">
              <a:solidFill>
                <a:srgbClr val="FFF1E0"/>
              </a:solidFill>
              <a:latin typeface="Helvetica Neue"/>
              <a:ea typeface="Helvetica Neue"/>
              <a:cs typeface="Helvetica Neue"/>
              <a:sym typeface="Helvetica Neue"/>
            </a:endParaRPr>
          </a:p>
        </p:txBody>
      </p:sp>
      <p:cxnSp>
        <p:nvCxnSpPr>
          <p:cNvPr id="354" name="Google Shape;354;p29"/>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355" name="Google Shape;355;p29"/>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356" name="Google Shape;356;p29"/>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pSp>
        <p:nvGrpSpPr>
          <p:cNvPr id="357" name="Google Shape;357;p29"/>
          <p:cNvGrpSpPr/>
          <p:nvPr/>
        </p:nvGrpSpPr>
        <p:grpSpPr>
          <a:xfrm>
            <a:off x="900300" y="1556731"/>
            <a:ext cx="3990600" cy="1187794"/>
            <a:chOff x="2576700" y="1328131"/>
            <a:chExt cx="3990600" cy="1187794"/>
          </a:xfrm>
        </p:grpSpPr>
        <p:sp>
          <p:nvSpPr>
            <p:cNvPr id="358" name="Google Shape;358;p29"/>
            <p:cNvSpPr txBox="1"/>
            <p:nvPr/>
          </p:nvSpPr>
          <p:spPr>
            <a:xfrm>
              <a:off x="2576700" y="1799525"/>
              <a:ext cx="3990600" cy="71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384655"/>
                  </a:solidFill>
                  <a:latin typeface="Outfit"/>
                  <a:ea typeface="Outfit"/>
                  <a:cs typeface="Outfit"/>
                  <a:sym typeface="Outfit"/>
                </a:rPr>
                <a:t>Activ</a:t>
              </a:r>
              <a:r>
                <a:rPr b="1" lang="en-GB" sz="1800">
                  <a:solidFill>
                    <a:srgbClr val="384655"/>
                  </a:solidFill>
                  <a:latin typeface="Outfit"/>
                  <a:ea typeface="Outfit"/>
                  <a:cs typeface="Outfit"/>
                  <a:sym typeface="Outfit"/>
                </a:rPr>
                <a:t>ity</a:t>
              </a:r>
              <a:r>
                <a:rPr b="1" lang="en-GB" sz="1800">
                  <a:solidFill>
                    <a:srgbClr val="384655"/>
                  </a:solidFill>
                  <a:latin typeface="Outfit"/>
                  <a:ea typeface="Outfit"/>
                  <a:cs typeface="Outfit"/>
                  <a:sym typeface="Outfit"/>
                </a:rPr>
                <a:t> &amp;</a:t>
              </a:r>
              <a:endParaRPr b="1" sz="1800">
                <a:solidFill>
                  <a:srgbClr val="384655"/>
                </a:solidFill>
                <a:latin typeface="Outfit"/>
                <a:ea typeface="Outfit"/>
                <a:cs typeface="Outfit"/>
                <a:sym typeface="Outfit"/>
              </a:endParaRPr>
            </a:p>
            <a:p>
              <a:pPr indent="0" lvl="0" marL="0" rtl="0" algn="ctr">
                <a:lnSpc>
                  <a:spcPct val="115000"/>
                </a:lnSpc>
                <a:spcBef>
                  <a:spcPts val="0"/>
                </a:spcBef>
                <a:spcAft>
                  <a:spcPts val="0"/>
                </a:spcAft>
                <a:buNone/>
              </a:pPr>
              <a:r>
                <a:rPr b="1" lang="en-GB" sz="1800">
                  <a:solidFill>
                    <a:srgbClr val="384655"/>
                  </a:solidFill>
                  <a:latin typeface="Outfit"/>
                  <a:ea typeface="Outfit"/>
                  <a:cs typeface="Outfit"/>
                  <a:sym typeface="Outfit"/>
                </a:rPr>
                <a:t>Engagement</a:t>
              </a:r>
              <a:r>
                <a:rPr b="1" lang="en-GB" sz="1800">
                  <a:solidFill>
                    <a:srgbClr val="384655"/>
                  </a:solidFill>
                  <a:latin typeface="Outfit"/>
                  <a:ea typeface="Outfit"/>
                  <a:cs typeface="Outfit"/>
                  <a:sym typeface="Outfit"/>
                </a:rPr>
                <a:t> level</a:t>
              </a:r>
              <a:endParaRPr b="1" sz="1800">
                <a:solidFill>
                  <a:srgbClr val="384655"/>
                </a:solidFill>
                <a:latin typeface="Outfit"/>
                <a:ea typeface="Outfit"/>
                <a:cs typeface="Outfit"/>
                <a:sym typeface="Outfit"/>
              </a:endParaRPr>
            </a:p>
          </p:txBody>
        </p:sp>
        <p:sp>
          <p:nvSpPr>
            <p:cNvPr id="359" name="Google Shape;359;p29"/>
            <p:cNvSpPr/>
            <p:nvPr/>
          </p:nvSpPr>
          <p:spPr>
            <a:xfrm>
              <a:off x="4481072" y="1451889"/>
              <a:ext cx="181862" cy="268375"/>
            </a:xfrm>
            <a:custGeom>
              <a:rect b="b" l="l" r="r" t="t"/>
              <a:pathLst>
                <a:path extrusionOk="0" h="11875" w="8047">
                  <a:moveTo>
                    <a:pt x="4654" y="1018"/>
                  </a:moveTo>
                  <a:lnTo>
                    <a:pt x="5138" y="1067"/>
                  </a:lnTo>
                  <a:lnTo>
                    <a:pt x="5574" y="1212"/>
                  </a:lnTo>
                  <a:lnTo>
                    <a:pt x="6011" y="1406"/>
                  </a:lnTo>
                  <a:lnTo>
                    <a:pt x="6350" y="1697"/>
                  </a:lnTo>
                  <a:lnTo>
                    <a:pt x="6641" y="2036"/>
                  </a:lnTo>
                  <a:lnTo>
                    <a:pt x="6834" y="2424"/>
                  </a:lnTo>
                  <a:lnTo>
                    <a:pt x="6980" y="2860"/>
                  </a:lnTo>
                  <a:lnTo>
                    <a:pt x="7028" y="3296"/>
                  </a:lnTo>
                  <a:lnTo>
                    <a:pt x="7028" y="3781"/>
                  </a:lnTo>
                  <a:lnTo>
                    <a:pt x="6883" y="4217"/>
                  </a:lnTo>
                  <a:lnTo>
                    <a:pt x="6641" y="4653"/>
                  </a:lnTo>
                  <a:lnTo>
                    <a:pt x="6350" y="4992"/>
                  </a:lnTo>
                  <a:lnTo>
                    <a:pt x="6301" y="5041"/>
                  </a:lnTo>
                  <a:lnTo>
                    <a:pt x="6059" y="5332"/>
                  </a:lnTo>
                  <a:lnTo>
                    <a:pt x="5817" y="5623"/>
                  </a:lnTo>
                  <a:lnTo>
                    <a:pt x="5574" y="5962"/>
                  </a:lnTo>
                  <a:lnTo>
                    <a:pt x="5429" y="6301"/>
                  </a:lnTo>
                  <a:lnTo>
                    <a:pt x="5235" y="6640"/>
                  </a:lnTo>
                  <a:lnTo>
                    <a:pt x="5138" y="7028"/>
                  </a:lnTo>
                  <a:lnTo>
                    <a:pt x="5041" y="7416"/>
                  </a:lnTo>
                  <a:lnTo>
                    <a:pt x="4993" y="7803"/>
                  </a:lnTo>
                  <a:lnTo>
                    <a:pt x="4557" y="7803"/>
                  </a:lnTo>
                  <a:lnTo>
                    <a:pt x="4557" y="4944"/>
                  </a:lnTo>
                  <a:lnTo>
                    <a:pt x="4993" y="4799"/>
                  </a:lnTo>
                  <a:lnTo>
                    <a:pt x="5381" y="4556"/>
                  </a:lnTo>
                  <a:lnTo>
                    <a:pt x="5526" y="4411"/>
                  </a:lnTo>
                  <a:lnTo>
                    <a:pt x="5574" y="4217"/>
                  </a:lnTo>
                  <a:lnTo>
                    <a:pt x="5574" y="4023"/>
                  </a:lnTo>
                  <a:lnTo>
                    <a:pt x="5477" y="3829"/>
                  </a:lnTo>
                  <a:lnTo>
                    <a:pt x="5332" y="3732"/>
                  </a:lnTo>
                  <a:lnTo>
                    <a:pt x="5138" y="3635"/>
                  </a:lnTo>
                  <a:lnTo>
                    <a:pt x="4944" y="3635"/>
                  </a:lnTo>
                  <a:lnTo>
                    <a:pt x="4799" y="3732"/>
                  </a:lnTo>
                  <a:lnTo>
                    <a:pt x="4605" y="3829"/>
                  </a:lnTo>
                  <a:lnTo>
                    <a:pt x="4411" y="3926"/>
                  </a:lnTo>
                  <a:lnTo>
                    <a:pt x="4217" y="3975"/>
                  </a:lnTo>
                  <a:lnTo>
                    <a:pt x="3830" y="3975"/>
                  </a:lnTo>
                  <a:lnTo>
                    <a:pt x="3636" y="3926"/>
                  </a:lnTo>
                  <a:lnTo>
                    <a:pt x="3442" y="3829"/>
                  </a:lnTo>
                  <a:lnTo>
                    <a:pt x="3297" y="3732"/>
                  </a:lnTo>
                  <a:lnTo>
                    <a:pt x="3103" y="3635"/>
                  </a:lnTo>
                  <a:lnTo>
                    <a:pt x="2909" y="3635"/>
                  </a:lnTo>
                  <a:lnTo>
                    <a:pt x="2715" y="3732"/>
                  </a:lnTo>
                  <a:lnTo>
                    <a:pt x="2570" y="3829"/>
                  </a:lnTo>
                  <a:lnTo>
                    <a:pt x="2473" y="4023"/>
                  </a:lnTo>
                  <a:lnTo>
                    <a:pt x="2473" y="4217"/>
                  </a:lnTo>
                  <a:lnTo>
                    <a:pt x="2521" y="4411"/>
                  </a:lnTo>
                  <a:lnTo>
                    <a:pt x="2666" y="4556"/>
                  </a:lnTo>
                  <a:lnTo>
                    <a:pt x="3103" y="4799"/>
                  </a:lnTo>
                  <a:lnTo>
                    <a:pt x="3539" y="4944"/>
                  </a:lnTo>
                  <a:lnTo>
                    <a:pt x="3539" y="7803"/>
                  </a:lnTo>
                  <a:lnTo>
                    <a:pt x="3103" y="7803"/>
                  </a:lnTo>
                  <a:lnTo>
                    <a:pt x="3006" y="7416"/>
                  </a:lnTo>
                  <a:lnTo>
                    <a:pt x="2909" y="7028"/>
                  </a:lnTo>
                  <a:lnTo>
                    <a:pt x="2812" y="6640"/>
                  </a:lnTo>
                  <a:lnTo>
                    <a:pt x="2666" y="6301"/>
                  </a:lnTo>
                  <a:lnTo>
                    <a:pt x="2473" y="5962"/>
                  </a:lnTo>
                  <a:lnTo>
                    <a:pt x="2230" y="5623"/>
                  </a:lnTo>
                  <a:lnTo>
                    <a:pt x="1988" y="5283"/>
                  </a:lnTo>
                  <a:lnTo>
                    <a:pt x="1746" y="5041"/>
                  </a:lnTo>
                  <a:lnTo>
                    <a:pt x="1406" y="4653"/>
                  </a:lnTo>
                  <a:lnTo>
                    <a:pt x="1213" y="4265"/>
                  </a:lnTo>
                  <a:lnTo>
                    <a:pt x="1067" y="3829"/>
                  </a:lnTo>
                  <a:lnTo>
                    <a:pt x="1019" y="3345"/>
                  </a:lnTo>
                  <a:lnTo>
                    <a:pt x="1067" y="2908"/>
                  </a:lnTo>
                  <a:lnTo>
                    <a:pt x="1213" y="2472"/>
                  </a:lnTo>
                  <a:lnTo>
                    <a:pt x="1406" y="2036"/>
                  </a:lnTo>
                  <a:lnTo>
                    <a:pt x="1697" y="1697"/>
                  </a:lnTo>
                  <a:lnTo>
                    <a:pt x="2036" y="1406"/>
                  </a:lnTo>
                  <a:lnTo>
                    <a:pt x="2473" y="1164"/>
                  </a:lnTo>
                  <a:lnTo>
                    <a:pt x="2909" y="1067"/>
                  </a:lnTo>
                  <a:lnTo>
                    <a:pt x="3345" y="1018"/>
                  </a:lnTo>
                  <a:close/>
                  <a:moveTo>
                    <a:pt x="4944" y="8773"/>
                  </a:moveTo>
                  <a:lnTo>
                    <a:pt x="4944" y="9451"/>
                  </a:lnTo>
                  <a:lnTo>
                    <a:pt x="4896" y="9597"/>
                  </a:lnTo>
                  <a:lnTo>
                    <a:pt x="4847" y="9694"/>
                  </a:lnTo>
                  <a:lnTo>
                    <a:pt x="4702" y="9790"/>
                  </a:lnTo>
                  <a:lnTo>
                    <a:pt x="3345" y="9790"/>
                  </a:lnTo>
                  <a:lnTo>
                    <a:pt x="3248" y="9694"/>
                  </a:lnTo>
                  <a:lnTo>
                    <a:pt x="3151" y="9597"/>
                  </a:lnTo>
                  <a:lnTo>
                    <a:pt x="3103" y="9451"/>
                  </a:lnTo>
                  <a:lnTo>
                    <a:pt x="3103" y="8773"/>
                  </a:lnTo>
                  <a:close/>
                  <a:moveTo>
                    <a:pt x="3006" y="1"/>
                  </a:moveTo>
                  <a:lnTo>
                    <a:pt x="2715" y="49"/>
                  </a:lnTo>
                  <a:lnTo>
                    <a:pt x="2376" y="146"/>
                  </a:lnTo>
                  <a:lnTo>
                    <a:pt x="2085" y="243"/>
                  </a:lnTo>
                  <a:lnTo>
                    <a:pt x="1794" y="388"/>
                  </a:lnTo>
                  <a:lnTo>
                    <a:pt x="1503" y="534"/>
                  </a:lnTo>
                  <a:lnTo>
                    <a:pt x="1213" y="728"/>
                  </a:lnTo>
                  <a:lnTo>
                    <a:pt x="970" y="970"/>
                  </a:lnTo>
                  <a:lnTo>
                    <a:pt x="776" y="1212"/>
                  </a:lnTo>
                  <a:lnTo>
                    <a:pt x="582" y="1503"/>
                  </a:lnTo>
                  <a:lnTo>
                    <a:pt x="389" y="1745"/>
                  </a:lnTo>
                  <a:lnTo>
                    <a:pt x="243" y="2036"/>
                  </a:lnTo>
                  <a:lnTo>
                    <a:pt x="146" y="2375"/>
                  </a:lnTo>
                  <a:lnTo>
                    <a:pt x="49" y="2666"/>
                  </a:lnTo>
                  <a:lnTo>
                    <a:pt x="1" y="3005"/>
                  </a:lnTo>
                  <a:lnTo>
                    <a:pt x="1" y="3345"/>
                  </a:lnTo>
                  <a:lnTo>
                    <a:pt x="1" y="3684"/>
                  </a:lnTo>
                  <a:lnTo>
                    <a:pt x="49" y="4023"/>
                  </a:lnTo>
                  <a:lnTo>
                    <a:pt x="146" y="4314"/>
                  </a:lnTo>
                  <a:lnTo>
                    <a:pt x="243" y="4653"/>
                  </a:lnTo>
                  <a:lnTo>
                    <a:pt x="389" y="4944"/>
                  </a:lnTo>
                  <a:lnTo>
                    <a:pt x="582" y="5235"/>
                  </a:lnTo>
                  <a:lnTo>
                    <a:pt x="776" y="5477"/>
                  </a:lnTo>
                  <a:lnTo>
                    <a:pt x="1019" y="5768"/>
                  </a:lnTo>
                  <a:lnTo>
                    <a:pt x="1261" y="6010"/>
                  </a:lnTo>
                  <a:lnTo>
                    <a:pt x="1455" y="6301"/>
                  </a:lnTo>
                  <a:lnTo>
                    <a:pt x="1649" y="6592"/>
                  </a:lnTo>
                  <a:lnTo>
                    <a:pt x="1794" y="6931"/>
                  </a:lnTo>
                  <a:lnTo>
                    <a:pt x="1939" y="7270"/>
                  </a:lnTo>
                  <a:lnTo>
                    <a:pt x="2036" y="7610"/>
                  </a:lnTo>
                  <a:lnTo>
                    <a:pt x="2085" y="7949"/>
                  </a:lnTo>
                  <a:lnTo>
                    <a:pt x="2085" y="8288"/>
                  </a:lnTo>
                  <a:lnTo>
                    <a:pt x="2085" y="9451"/>
                  </a:lnTo>
                  <a:lnTo>
                    <a:pt x="2133" y="9742"/>
                  </a:lnTo>
                  <a:lnTo>
                    <a:pt x="2230" y="9984"/>
                  </a:lnTo>
                  <a:lnTo>
                    <a:pt x="2327" y="10227"/>
                  </a:lnTo>
                  <a:lnTo>
                    <a:pt x="2521" y="10421"/>
                  </a:lnTo>
                  <a:lnTo>
                    <a:pt x="2715" y="10614"/>
                  </a:lnTo>
                  <a:lnTo>
                    <a:pt x="2957" y="10711"/>
                  </a:lnTo>
                  <a:lnTo>
                    <a:pt x="3200" y="10808"/>
                  </a:lnTo>
                  <a:lnTo>
                    <a:pt x="3539" y="10808"/>
                  </a:lnTo>
                  <a:lnTo>
                    <a:pt x="3539" y="11390"/>
                  </a:lnTo>
                  <a:lnTo>
                    <a:pt x="3587" y="11584"/>
                  </a:lnTo>
                  <a:lnTo>
                    <a:pt x="3684" y="11729"/>
                  </a:lnTo>
                  <a:lnTo>
                    <a:pt x="3830" y="11826"/>
                  </a:lnTo>
                  <a:lnTo>
                    <a:pt x="4023" y="11874"/>
                  </a:lnTo>
                  <a:lnTo>
                    <a:pt x="4217" y="11826"/>
                  </a:lnTo>
                  <a:lnTo>
                    <a:pt x="4411" y="11729"/>
                  </a:lnTo>
                  <a:lnTo>
                    <a:pt x="4508" y="11584"/>
                  </a:lnTo>
                  <a:lnTo>
                    <a:pt x="4557" y="11390"/>
                  </a:lnTo>
                  <a:lnTo>
                    <a:pt x="4557" y="10808"/>
                  </a:lnTo>
                  <a:lnTo>
                    <a:pt x="4847" y="10808"/>
                  </a:lnTo>
                  <a:lnTo>
                    <a:pt x="5138" y="10711"/>
                  </a:lnTo>
                  <a:lnTo>
                    <a:pt x="5332" y="10614"/>
                  </a:lnTo>
                  <a:lnTo>
                    <a:pt x="5574" y="10421"/>
                  </a:lnTo>
                  <a:lnTo>
                    <a:pt x="5720" y="10227"/>
                  </a:lnTo>
                  <a:lnTo>
                    <a:pt x="5865" y="9984"/>
                  </a:lnTo>
                  <a:lnTo>
                    <a:pt x="5914" y="9742"/>
                  </a:lnTo>
                  <a:lnTo>
                    <a:pt x="5962" y="9451"/>
                  </a:lnTo>
                  <a:lnTo>
                    <a:pt x="5962" y="8288"/>
                  </a:lnTo>
                  <a:lnTo>
                    <a:pt x="5962" y="7949"/>
                  </a:lnTo>
                  <a:lnTo>
                    <a:pt x="6011" y="7561"/>
                  </a:lnTo>
                  <a:lnTo>
                    <a:pt x="6107" y="7222"/>
                  </a:lnTo>
                  <a:lnTo>
                    <a:pt x="6253" y="6931"/>
                  </a:lnTo>
                  <a:lnTo>
                    <a:pt x="6398" y="6592"/>
                  </a:lnTo>
                  <a:lnTo>
                    <a:pt x="6592" y="6301"/>
                  </a:lnTo>
                  <a:lnTo>
                    <a:pt x="6786" y="6010"/>
                  </a:lnTo>
                  <a:lnTo>
                    <a:pt x="7028" y="5768"/>
                  </a:lnTo>
                  <a:lnTo>
                    <a:pt x="7077" y="5719"/>
                  </a:lnTo>
                  <a:lnTo>
                    <a:pt x="7319" y="5477"/>
                  </a:lnTo>
                  <a:lnTo>
                    <a:pt x="7513" y="5186"/>
                  </a:lnTo>
                  <a:lnTo>
                    <a:pt x="7658" y="4896"/>
                  </a:lnTo>
                  <a:lnTo>
                    <a:pt x="7804" y="4605"/>
                  </a:lnTo>
                  <a:lnTo>
                    <a:pt x="7949" y="4314"/>
                  </a:lnTo>
                  <a:lnTo>
                    <a:pt x="7998" y="3975"/>
                  </a:lnTo>
                  <a:lnTo>
                    <a:pt x="8046" y="3635"/>
                  </a:lnTo>
                  <a:lnTo>
                    <a:pt x="8046" y="3296"/>
                  </a:lnTo>
                  <a:lnTo>
                    <a:pt x="8046" y="2957"/>
                  </a:lnTo>
                  <a:lnTo>
                    <a:pt x="7998" y="2618"/>
                  </a:lnTo>
                  <a:lnTo>
                    <a:pt x="7901" y="2327"/>
                  </a:lnTo>
                  <a:lnTo>
                    <a:pt x="7804" y="2036"/>
                  </a:lnTo>
                  <a:lnTo>
                    <a:pt x="7658" y="1745"/>
                  </a:lnTo>
                  <a:lnTo>
                    <a:pt x="7465" y="1455"/>
                  </a:lnTo>
                  <a:lnTo>
                    <a:pt x="7271" y="1212"/>
                  </a:lnTo>
                  <a:lnTo>
                    <a:pt x="7077" y="970"/>
                  </a:lnTo>
                  <a:lnTo>
                    <a:pt x="6834" y="728"/>
                  </a:lnTo>
                  <a:lnTo>
                    <a:pt x="6544" y="582"/>
                  </a:lnTo>
                  <a:lnTo>
                    <a:pt x="6253" y="388"/>
                  </a:lnTo>
                  <a:lnTo>
                    <a:pt x="5962" y="243"/>
                  </a:lnTo>
                  <a:lnTo>
                    <a:pt x="5671" y="146"/>
                  </a:lnTo>
                  <a:lnTo>
                    <a:pt x="5332" y="49"/>
                  </a:lnTo>
                  <a:lnTo>
                    <a:pt x="4993"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60" name="Google Shape;360;p29"/>
            <p:cNvSpPr/>
            <p:nvPr/>
          </p:nvSpPr>
          <p:spPr>
            <a:xfrm>
              <a:off x="4634436" y="1328131"/>
              <a:ext cx="133634" cy="133634"/>
            </a:xfrm>
            <a:custGeom>
              <a:rect b="b" l="l" r="r" t="t"/>
              <a:pathLst>
                <a:path extrusionOk="0" h="5913" w="5913">
                  <a:moveTo>
                    <a:pt x="4895" y="1018"/>
                  </a:moveTo>
                  <a:lnTo>
                    <a:pt x="4895" y="3199"/>
                  </a:lnTo>
                  <a:lnTo>
                    <a:pt x="4556" y="2811"/>
                  </a:lnTo>
                  <a:lnTo>
                    <a:pt x="4362" y="2714"/>
                  </a:lnTo>
                  <a:lnTo>
                    <a:pt x="4168" y="2666"/>
                  </a:lnTo>
                  <a:lnTo>
                    <a:pt x="3974" y="2714"/>
                  </a:lnTo>
                  <a:lnTo>
                    <a:pt x="3829" y="2811"/>
                  </a:lnTo>
                  <a:lnTo>
                    <a:pt x="1939" y="4701"/>
                  </a:lnTo>
                  <a:lnTo>
                    <a:pt x="1212" y="3974"/>
                  </a:lnTo>
                  <a:lnTo>
                    <a:pt x="3102" y="2133"/>
                  </a:lnTo>
                  <a:lnTo>
                    <a:pt x="3199" y="1939"/>
                  </a:lnTo>
                  <a:lnTo>
                    <a:pt x="3247" y="1745"/>
                  </a:lnTo>
                  <a:lnTo>
                    <a:pt x="3199" y="1551"/>
                  </a:lnTo>
                  <a:lnTo>
                    <a:pt x="3102" y="1406"/>
                  </a:lnTo>
                  <a:lnTo>
                    <a:pt x="2763" y="1018"/>
                  </a:lnTo>
                  <a:close/>
                  <a:moveTo>
                    <a:pt x="1502" y="0"/>
                  </a:moveTo>
                  <a:lnTo>
                    <a:pt x="1357" y="49"/>
                  </a:lnTo>
                  <a:lnTo>
                    <a:pt x="1212" y="97"/>
                  </a:lnTo>
                  <a:lnTo>
                    <a:pt x="1115" y="194"/>
                  </a:lnTo>
                  <a:lnTo>
                    <a:pt x="1066" y="339"/>
                  </a:lnTo>
                  <a:lnTo>
                    <a:pt x="1018" y="485"/>
                  </a:lnTo>
                  <a:lnTo>
                    <a:pt x="1018" y="630"/>
                  </a:lnTo>
                  <a:lnTo>
                    <a:pt x="1066" y="776"/>
                  </a:lnTo>
                  <a:lnTo>
                    <a:pt x="1163" y="872"/>
                  </a:lnTo>
                  <a:lnTo>
                    <a:pt x="2036" y="1745"/>
                  </a:lnTo>
                  <a:lnTo>
                    <a:pt x="145" y="3635"/>
                  </a:lnTo>
                  <a:lnTo>
                    <a:pt x="48" y="3780"/>
                  </a:lnTo>
                  <a:lnTo>
                    <a:pt x="0" y="3974"/>
                  </a:lnTo>
                  <a:lnTo>
                    <a:pt x="48" y="4168"/>
                  </a:lnTo>
                  <a:lnTo>
                    <a:pt x="145" y="4362"/>
                  </a:lnTo>
                  <a:lnTo>
                    <a:pt x="1599" y="5767"/>
                  </a:lnTo>
                  <a:lnTo>
                    <a:pt x="1745" y="5913"/>
                  </a:lnTo>
                  <a:lnTo>
                    <a:pt x="2132" y="5913"/>
                  </a:lnTo>
                  <a:lnTo>
                    <a:pt x="2326" y="5767"/>
                  </a:lnTo>
                  <a:lnTo>
                    <a:pt x="4168" y="3926"/>
                  </a:lnTo>
                  <a:lnTo>
                    <a:pt x="5040" y="4798"/>
                  </a:lnTo>
                  <a:lnTo>
                    <a:pt x="5186" y="4847"/>
                  </a:lnTo>
                  <a:lnTo>
                    <a:pt x="5331" y="4895"/>
                  </a:lnTo>
                  <a:lnTo>
                    <a:pt x="5477" y="4943"/>
                  </a:lnTo>
                  <a:lnTo>
                    <a:pt x="5622" y="4895"/>
                  </a:lnTo>
                  <a:lnTo>
                    <a:pt x="5719" y="4798"/>
                  </a:lnTo>
                  <a:lnTo>
                    <a:pt x="5816" y="4701"/>
                  </a:lnTo>
                  <a:lnTo>
                    <a:pt x="5913" y="4556"/>
                  </a:lnTo>
                  <a:lnTo>
                    <a:pt x="5913" y="4410"/>
                  </a:lnTo>
                  <a:lnTo>
                    <a:pt x="5913" y="533"/>
                  </a:lnTo>
                  <a:lnTo>
                    <a:pt x="5864" y="339"/>
                  </a:lnTo>
                  <a:lnTo>
                    <a:pt x="5767" y="145"/>
                  </a:lnTo>
                  <a:lnTo>
                    <a:pt x="5622" y="49"/>
                  </a:lnTo>
                  <a:lnTo>
                    <a:pt x="5428"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61" name="Google Shape;361;p29"/>
            <p:cNvSpPr/>
            <p:nvPr/>
          </p:nvSpPr>
          <p:spPr>
            <a:xfrm>
              <a:off x="4375937" y="1328131"/>
              <a:ext cx="133634" cy="133634"/>
            </a:xfrm>
            <a:custGeom>
              <a:rect b="b" l="l" r="r" t="t"/>
              <a:pathLst>
                <a:path extrusionOk="0" h="5913" w="5913">
                  <a:moveTo>
                    <a:pt x="3199" y="1018"/>
                  </a:moveTo>
                  <a:lnTo>
                    <a:pt x="2811" y="1406"/>
                  </a:lnTo>
                  <a:lnTo>
                    <a:pt x="2714" y="1551"/>
                  </a:lnTo>
                  <a:lnTo>
                    <a:pt x="2666" y="1745"/>
                  </a:lnTo>
                  <a:lnTo>
                    <a:pt x="2714" y="1939"/>
                  </a:lnTo>
                  <a:lnTo>
                    <a:pt x="2811" y="2133"/>
                  </a:lnTo>
                  <a:lnTo>
                    <a:pt x="4701" y="3974"/>
                  </a:lnTo>
                  <a:lnTo>
                    <a:pt x="3974" y="4701"/>
                  </a:lnTo>
                  <a:lnTo>
                    <a:pt x="2133" y="2811"/>
                  </a:lnTo>
                  <a:lnTo>
                    <a:pt x="1939" y="2714"/>
                  </a:lnTo>
                  <a:lnTo>
                    <a:pt x="1745" y="2666"/>
                  </a:lnTo>
                  <a:lnTo>
                    <a:pt x="1551" y="2714"/>
                  </a:lnTo>
                  <a:lnTo>
                    <a:pt x="1406" y="2811"/>
                  </a:lnTo>
                  <a:lnTo>
                    <a:pt x="1018" y="3199"/>
                  </a:lnTo>
                  <a:lnTo>
                    <a:pt x="1018" y="1018"/>
                  </a:lnTo>
                  <a:close/>
                  <a:moveTo>
                    <a:pt x="533" y="0"/>
                  </a:moveTo>
                  <a:lnTo>
                    <a:pt x="340" y="49"/>
                  </a:lnTo>
                  <a:lnTo>
                    <a:pt x="146" y="145"/>
                  </a:lnTo>
                  <a:lnTo>
                    <a:pt x="49" y="339"/>
                  </a:lnTo>
                  <a:lnTo>
                    <a:pt x="0" y="533"/>
                  </a:lnTo>
                  <a:lnTo>
                    <a:pt x="0" y="4410"/>
                  </a:lnTo>
                  <a:lnTo>
                    <a:pt x="49" y="4556"/>
                  </a:lnTo>
                  <a:lnTo>
                    <a:pt x="97" y="4701"/>
                  </a:lnTo>
                  <a:lnTo>
                    <a:pt x="194" y="4798"/>
                  </a:lnTo>
                  <a:lnTo>
                    <a:pt x="340" y="4895"/>
                  </a:lnTo>
                  <a:lnTo>
                    <a:pt x="485" y="4943"/>
                  </a:lnTo>
                  <a:lnTo>
                    <a:pt x="630" y="4895"/>
                  </a:lnTo>
                  <a:lnTo>
                    <a:pt x="776" y="4847"/>
                  </a:lnTo>
                  <a:lnTo>
                    <a:pt x="873" y="4798"/>
                  </a:lnTo>
                  <a:lnTo>
                    <a:pt x="1745" y="3926"/>
                  </a:lnTo>
                  <a:lnTo>
                    <a:pt x="3635" y="5767"/>
                  </a:lnTo>
                  <a:lnTo>
                    <a:pt x="3781" y="5913"/>
                  </a:lnTo>
                  <a:lnTo>
                    <a:pt x="4168" y="5913"/>
                  </a:lnTo>
                  <a:lnTo>
                    <a:pt x="4362" y="5767"/>
                  </a:lnTo>
                  <a:lnTo>
                    <a:pt x="5768" y="4362"/>
                  </a:lnTo>
                  <a:lnTo>
                    <a:pt x="5913" y="4168"/>
                  </a:lnTo>
                  <a:lnTo>
                    <a:pt x="5913" y="3974"/>
                  </a:lnTo>
                  <a:lnTo>
                    <a:pt x="5913" y="3780"/>
                  </a:lnTo>
                  <a:lnTo>
                    <a:pt x="5768" y="3635"/>
                  </a:lnTo>
                  <a:lnTo>
                    <a:pt x="3926" y="1745"/>
                  </a:lnTo>
                  <a:lnTo>
                    <a:pt x="4798" y="872"/>
                  </a:lnTo>
                  <a:lnTo>
                    <a:pt x="4847" y="776"/>
                  </a:lnTo>
                  <a:lnTo>
                    <a:pt x="4895" y="630"/>
                  </a:lnTo>
                  <a:lnTo>
                    <a:pt x="4944" y="485"/>
                  </a:lnTo>
                  <a:lnTo>
                    <a:pt x="4895" y="339"/>
                  </a:lnTo>
                  <a:lnTo>
                    <a:pt x="4798" y="194"/>
                  </a:lnTo>
                  <a:lnTo>
                    <a:pt x="4701" y="97"/>
                  </a:lnTo>
                  <a:lnTo>
                    <a:pt x="4556" y="49"/>
                  </a:lnTo>
                  <a:lnTo>
                    <a:pt x="4411"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62" name="Google Shape;362;p29"/>
            <p:cNvSpPr/>
            <p:nvPr/>
          </p:nvSpPr>
          <p:spPr>
            <a:xfrm>
              <a:off x="4685896" y="1511033"/>
              <a:ext cx="56997" cy="23029"/>
            </a:xfrm>
            <a:custGeom>
              <a:rect b="b" l="l" r="r" t="t"/>
              <a:pathLst>
                <a:path extrusionOk="0" h="1019" w="2522">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63" name="Google Shape;363;p29"/>
            <p:cNvSpPr/>
            <p:nvPr/>
          </p:nvSpPr>
          <p:spPr>
            <a:xfrm>
              <a:off x="4401113" y="1511033"/>
              <a:ext cx="56997" cy="23029"/>
            </a:xfrm>
            <a:custGeom>
              <a:rect b="b" l="l" r="r" t="t"/>
              <a:pathLst>
                <a:path extrusionOk="0" h="1019" w="2522">
                  <a:moveTo>
                    <a:pt x="340" y="1"/>
                  </a:moveTo>
                  <a:lnTo>
                    <a:pt x="146" y="146"/>
                  </a:lnTo>
                  <a:lnTo>
                    <a:pt x="49" y="291"/>
                  </a:lnTo>
                  <a:lnTo>
                    <a:pt x="1" y="485"/>
                  </a:lnTo>
                  <a:lnTo>
                    <a:pt x="49" y="679"/>
                  </a:lnTo>
                  <a:lnTo>
                    <a:pt x="146" y="873"/>
                  </a:lnTo>
                  <a:lnTo>
                    <a:pt x="340" y="970"/>
                  </a:lnTo>
                  <a:lnTo>
                    <a:pt x="534" y="1018"/>
                  </a:lnTo>
                  <a:lnTo>
                    <a:pt x="2036" y="1018"/>
                  </a:lnTo>
                  <a:lnTo>
                    <a:pt x="2230" y="970"/>
                  </a:lnTo>
                  <a:lnTo>
                    <a:pt x="2376" y="873"/>
                  </a:lnTo>
                  <a:lnTo>
                    <a:pt x="2473" y="679"/>
                  </a:lnTo>
                  <a:lnTo>
                    <a:pt x="2521" y="485"/>
                  </a:lnTo>
                  <a:lnTo>
                    <a:pt x="2473" y="291"/>
                  </a:lnTo>
                  <a:lnTo>
                    <a:pt x="2376" y="146"/>
                  </a:lnTo>
                  <a:lnTo>
                    <a:pt x="2230"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64" name="Google Shape;364;p29"/>
            <p:cNvSpPr/>
            <p:nvPr/>
          </p:nvSpPr>
          <p:spPr>
            <a:xfrm>
              <a:off x="4415351" y="1560324"/>
              <a:ext cx="50421" cy="41652"/>
            </a:xfrm>
            <a:custGeom>
              <a:rect b="b" l="l" r="r" t="t"/>
              <a:pathLst>
                <a:path extrusionOk="0" h="1843" w="2231">
                  <a:moveTo>
                    <a:pt x="1649" y="1"/>
                  </a:moveTo>
                  <a:lnTo>
                    <a:pt x="1455" y="98"/>
                  </a:lnTo>
                  <a:lnTo>
                    <a:pt x="195" y="873"/>
                  </a:lnTo>
                  <a:lnTo>
                    <a:pt x="49" y="1018"/>
                  </a:lnTo>
                  <a:lnTo>
                    <a:pt x="1" y="1212"/>
                  </a:lnTo>
                  <a:lnTo>
                    <a:pt x="1" y="1406"/>
                  </a:lnTo>
                  <a:lnTo>
                    <a:pt x="49" y="1600"/>
                  </a:lnTo>
                  <a:lnTo>
                    <a:pt x="195" y="1745"/>
                  </a:lnTo>
                  <a:lnTo>
                    <a:pt x="389" y="1794"/>
                  </a:lnTo>
                  <a:lnTo>
                    <a:pt x="583" y="1842"/>
                  </a:lnTo>
                  <a:lnTo>
                    <a:pt x="776" y="1745"/>
                  </a:lnTo>
                  <a:lnTo>
                    <a:pt x="2037" y="921"/>
                  </a:lnTo>
                  <a:lnTo>
                    <a:pt x="2182" y="825"/>
                  </a:lnTo>
                  <a:lnTo>
                    <a:pt x="2230" y="631"/>
                  </a:lnTo>
                  <a:lnTo>
                    <a:pt x="2230" y="437"/>
                  </a:lnTo>
                  <a:lnTo>
                    <a:pt x="2182" y="243"/>
                  </a:lnTo>
                  <a:lnTo>
                    <a:pt x="2037" y="98"/>
                  </a:lnTo>
                  <a:lnTo>
                    <a:pt x="1843"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65" name="Google Shape;365;p29"/>
            <p:cNvSpPr/>
            <p:nvPr/>
          </p:nvSpPr>
          <p:spPr>
            <a:xfrm>
              <a:off x="4678234" y="1560324"/>
              <a:ext cx="51505" cy="41652"/>
            </a:xfrm>
            <a:custGeom>
              <a:rect b="b" l="l" r="r" t="t"/>
              <a:pathLst>
                <a:path extrusionOk="0" h="1843" w="2279">
                  <a:moveTo>
                    <a:pt x="388" y="1"/>
                  </a:moveTo>
                  <a:lnTo>
                    <a:pt x="194" y="98"/>
                  </a:lnTo>
                  <a:lnTo>
                    <a:pt x="98" y="243"/>
                  </a:lnTo>
                  <a:lnTo>
                    <a:pt x="1" y="437"/>
                  </a:lnTo>
                  <a:lnTo>
                    <a:pt x="1" y="631"/>
                  </a:lnTo>
                  <a:lnTo>
                    <a:pt x="98" y="825"/>
                  </a:lnTo>
                  <a:lnTo>
                    <a:pt x="243" y="921"/>
                  </a:lnTo>
                  <a:lnTo>
                    <a:pt x="1503" y="1745"/>
                  </a:lnTo>
                  <a:lnTo>
                    <a:pt x="1697" y="1842"/>
                  </a:lnTo>
                  <a:lnTo>
                    <a:pt x="1891" y="1794"/>
                  </a:lnTo>
                  <a:lnTo>
                    <a:pt x="2036" y="1745"/>
                  </a:lnTo>
                  <a:lnTo>
                    <a:pt x="2182" y="1600"/>
                  </a:lnTo>
                  <a:lnTo>
                    <a:pt x="2278" y="1406"/>
                  </a:lnTo>
                  <a:lnTo>
                    <a:pt x="2278" y="1212"/>
                  </a:lnTo>
                  <a:lnTo>
                    <a:pt x="2182" y="1018"/>
                  </a:lnTo>
                  <a:lnTo>
                    <a:pt x="2036" y="873"/>
                  </a:lnTo>
                  <a:lnTo>
                    <a:pt x="776" y="98"/>
                  </a:lnTo>
                  <a:lnTo>
                    <a:pt x="582"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366" name="Google Shape;366;p29"/>
          <p:cNvGrpSpPr/>
          <p:nvPr/>
        </p:nvGrpSpPr>
        <p:grpSpPr>
          <a:xfrm>
            <a:off x="3623375" y="3293356"/>
            <a:ext cx="2265900" cy="908557"/>
            <a:chOff x="6518975" y="3140956"/>
            <a:chExt cx="2265900" cy="908557"/>
          </a:xfrm>
        </p:grpSpPr>
        <p:sp>
          <p:nvSpPr>
            <p:cNvPr id="367" name="Google Shape;367;p29"/>
            <p:cNvSpPr txBox="1"/>
            <p:nvPr/>
          </p:nvSpPr>
          <p:spPr>
            <a:xfrm>
              <a:off x="6518975" y="3556913"/>
              <a:ext cx="22659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384655"/>
                  </a:solidFill>
                  <a:latin typeface="Outfit"/>
                  <a:ea typeface="Outfit"/>
                  <a:cs typeface="Outfit"/>
                  <a:sym typeface="Outfit"/>
                </a:rPr>
                <a:t>Variety</a:t>
              </a:r>
              <a:endParaRPr b="1" sz="1800">
                <a:solidFill>
                  <a:srgbClr val="384655"/>
                </a:solidFill>
                <a:latin typeface="Outfit"/>
                <a:ea typeface="Outfit"/>
                <a:cs typeface="Outfit"/>
                <a:sym typeface="Outfit"/>
              </a:endParaRPr>
            </a:p>
          </p:txBody>
        </p:sp>
        <p:sp>
          <p:nvSpPr>
            <p:cNvPr id="368" name="Google Shape;368;p29"/>
            <p:cNvSpPr/>
            <p:nvPr/>
          </p:nvSpPr>
          <p:spPr>
            <a:xfrm>
              <a:off x="7471874" y="3140956"/>
              <a:ext cx="306705" cy="307812"/>
            </a:xfrm>
            <a:custGeom>
              <a:rect b="b" l="l" r="r" t="t"/>
              <a:pathLst>
                <a:path extrusionOk="0" h="13620" w="13571">
                  <a:moveTo>
                    <a:pt x="10614" y="1018"/>
                  </a:moveTo>
                  <a:lnTo>
                    <a:pt x="10808" y="1067"/>
                  </a:lnTo>
                  <a:lnTo>
                    <a:pt x="10953" y="1164"/>
                  </a:lnTo>
                  <a:lnTo>
                    <a:pt x="12407" y="2618"/>
                  </a:lnTo>
                  <a:lnTo>
                    <a:pt x="12553" y="2812"/>
                  </a:lnTo>
                  <a:lnTo>
                    <a:pt x="12553" y="2957"/>
                  </a:lnTo>
                  <a:lnTo>
                    <a:pt x="12553" y="3151"/>
                  </a:lnTo>
                  <a:lnTo>
                    <a:pt x="12407" y="3345"/>
                  </a:lnTo>
                  <a:lnTo>
                    <a:pt x="11826" y="3926"/>
                  </a:lnTo>
                  <a:lnTo>
                    <a:pt x="9645" y="1794"/>
                  </a:lnTo>
                  <a:lnTo>
                    <a:pt x="10275" y="1164"/>
                  </a:lnTo>
                  <a:lnTo>
                    <a:pt x="10420" y="1067"/>
                  </a:lnTo>
                  <a:lnTo>
                    <a:pt x="10614" y="1018"/>
                  </a:lnTo>
                  <a:close/>
                  <a:moveTo>
                    <a:pt x="8918" y="2521"/>
                  </a:moveTo>
                  <a:lnTo>
                    <a:pt x="9693" y="3248"/>
                  </a:lnTo>
                  <a:lnTo>
                    <a:pt x="3150" y="9742"/>
                  </a:lnTo>
                  <a:lnTo>
                    <a:pt x="2424" y="9015"/>
                  </a:lnTo>
                  <a:lnTo>
                    <a:pt x="8918" y="2521"/>
                  </a:lnTo>
                  <a:close/>
                  <a:moveTo>
                    <a:pt x="10372" y="3975"/>
                  </a:moveTo>
                  <a:lnTo>
                    <a:pt x="11099" y="4653"/>
                  </a:lnTo>
                  <a:lnTo>
                    <a:pt x="4556" y="11148"/>
                  </a:lnTo>
                  <a:lnTo>
                    <a:pt x="3877" y="10469"/>
                  </a:lnTo>
                  <a:lnTo>
                    <a:pt x="10372" y="3975"/>
                  </a:lnTo>
                  <a:close/>
                  <a:moveTo>
                    <a:pt x="1939" y="9984"/>
                  </a:moveTo>
                  <a:lnTo>
                    <a:pt x="3635" y="11632"/>
                  </a:lnTo>
                  <a:lnTo>
                    <a:pt x="1260" y="12359"/>
                  </a:lnTo>
                  <a:lnTo>
                    <a:pt x="1260" y="12359"/>
                  </a:lnTo>
                  <a:lnTo>
                    <a:pt x="1939" y="9984"/>
                  </a:lnTo>
                  <a:close/>
                  <a:moveTo>
                    <a:pt x="10614" y="1"/>
                  </a:moveTo>
                  <a:lnTo>
                    <a:pt x="10323" y="49"/>
                  </a:lnTo>
                  <a:lnTo>
                    <a:pt x="10033" y="98"/>
                  </a:lnTo>
                  <a:lnTo>
                    <a:pt x="9790" y="243"/>
                  </a:lnTo>
                  <a:lnTo>
                    <a:pt x="9548" y="437"/>
                  </a:lnTo>
                  <a:lnTo>
                    <a:pt x="8579" y="1406"/>
                  </a:lnTo>
                  <a:lnTo>
                    <a:pt x="1357" y="8676"/>
                  </a:lnTo>
                  <a:lnTo>
                    <a:pt x="1260" y="8773"/>
                  </a:lnTo>
                  <a:lnTo>
                    <a:pt x="1212" y="8870"/>
                  </a:lnTo>
                  <a:lnTo>
                    <a:pt x="49" y="12989"/>
                  </a:lnTo>
                  <a:lnTo>
                    <a:pt x="0" y="13086"/>
                  </a:lnTo>
                  <a:lnTo>
                    <a:pt x="49" y="13232"/>
                  </a:lnTo>
                  <a:lnTo>
                    <a:pt x="97" y="13377"/>
                  </a:lnTo>
                  <a:lnTo>
                    <a:pt x="194" y="13474"/>
                  </a:lnTo>
                  <a:lnTo>
                    <a:pt x="291" y="13571"/>
                  </a:lnTo>
                  <a:lnTo>
                    <a:pt x="388" y="13619"/>
                  </a:lnTo>
                  <a:lnTo>
                    <a:pt x="533" y="13619"/>
                  </a:lnTo>
                  <a:lnTo>
                    <a:pt x="679" y="13571"/>
                  </a:lnTo>
                  <a:lnTo>
                    <a:pt x="4701" y="12359"/>
                  </a:lnTo>
                  <a:lnTo>
                    <a:pt x="4798" y="12359"/>
                  </a:lnTo>
                  <a:lnTo>
                    <a:pt x="4944" y="12262"/>
                  </a:lnTo>
                  <a:lnTo>
                    <a:pt x="13134" y="4023"/>
                  </a:lnTo>
                  <a:lnTo>
                    <a:pt x="13328" y="3781"/>
                  </a:lnTo>
                  <a:lnTo>
                    <a:pt x="13474" y="3539"/>
                  </a:lnTo>
                  <a:lnTo>
                    <a:pt x="13570" y="3248"/>
                  </a:lnTo>
                  <a:lnTo>
                    <a:pt x="13570" y="2957"/>
                  </a:lnTo>
                  <a:lnTo>
                    <a:pt x="13570" y="2715"/>
                  </a:lnTo>
                  <a:lnTo>
                    <a:pt x="13474" y="2424"/>
                  </a:lnTo>
                  <a:lnTo>
                    <a:pt x="13328" y="2133"/>
                  </a:lnTo>
                  <a:lnTo>
                    <a:pt x="13134" y="1939"/>
                  </a:lnTo>
                  <a:lnTo>
                    <a:pt x="11680" y="437"/>
                  </a:lnTo>
                  <a:lnTo>
                    <a:pt x="11438" y="243"/>
                  </a:lnTo>
                  <a:lnTo>
                    <a:pt x="11196" y="98"/>
                  </a:lnTo>
                  <a:lnTo>
                    <a:pt x="10905" y="49"/>
                  </a:lnTo>
                  <a:lnTo>
                    <a:pt x="10614"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69" name="Google Shape;369;p29"/>
            <p:cNvSpPr/>
            <p:nvPr/>
          </p:nvSpPr>
          <p:spPr>
            <a:xfrm>
              <a:off x="7655884" y="3322773"/>
              <a:ext cx="208123" cy="210338"/>
            </a:xfrm>
            <a:custGeom>
              <a:rect b="b" l="l" r="r" t="t"/>
              <a:pathLst>
                <a:path extrusionOk="0" h="9307" w="9209">
                  <a:moveTo>
                    <a:pt x="5138" y="1019"/>
                  </a:moveTo>
                  <a:lnTo>
                    <a:pt x="5138" y="1649"/>
                  </a:lnTo>
                  <a:lnTo>
                    <a:pt x="5138" y="1794"/>
                  </a:lnTo>
                  <a:lnTo>
                    <a:pt x="5235" y="1939"/>
                  </a:lnTo>
                  <a:lnTo>
                    <a:pt x="5332" y="2036"/>
                  </a:lnTo>
                  <a:lnTo>
                    <a:pt x="5477" y="2133"/>
                  </a:lnTo>
                  <a:lnTo>
                    <a:pt x="5962" y="2327"/>
                  </a:lnTo>
                  <a:lnTo>
                    <a:pt x="6349" y="2666"/>
                  </a:lnTo>
                  <a:lnTo>
                    <a:pt x="6495" y="2763"/>
                  </a:lnTo>
                  <a:lnTo>
                    <a:pt x="6834" y="2763"/>
                  </a:lnTo>
                  <a:lnTo>
                    <a:pt x="6979" y="2715"/>
                  </a:lnTo>
                  <a:lnTo>
                    <a:pt x="7512" y="2376"/>
                  </a:lnTo>
                  <a:lnTo>
                    <a:pt x="7997" y="3296"/>
                  </a:lnTo>
                  <a:lnTo>
                    <a:pt x="7464" y="3587"/>
                  </a:lnTo>
                  <a:lnTo>
                    <a:pt x="7367" y="3684"/>
                  </a:lnTo>
                  <a:lnTo>
                    <a:pt x="7270" y="3830"/>
                  </a:lnTo>
                  <a:lnTo>
                    <a:pt x="7222" y="3975"/>
                  </a:lnTo>
                  <a:lnTo>
                    <a:pt x="7222" y="4120"/>
                  </a:lnTo>
                  <a:lnTo>
                    <a:pt x="7270" y="4653"/>
                  </a:lnTo>
                  <a:lnTo>
                    <a:pt x="7222" y="5187"/>
                  </a:lnTo>
                  <a:lnTo>
                    <a:pt x="7222" y="5332"/>
                  </a:lnTo>
                  <a:lnTo>
                    <a:pt x="7270" y="5477"/>
                  </a:lnTo>
                  <a:lnTo>
                    <a:pt x="7367" y="5623"/>
                  </a:lnTo>
                  <a:lnTo>
                    <a:pt x="7464" y="5720"/>
                  </a:lnTo>
                  <a:lnTo>
                    <a:pt x="7997" y="6010"/>
                  </a:lnTo>
                  <a:lnTo>
                    <a:pt x="7512" y="6931"/>
                  </a:lnTo>
                  <a:lnTo>
                    <a:pt x="6979" y="6592"/>
                  </a:lnTo>
                  <a:lnTo>
                    <a:pt x="6834" y="6544"/>
                  </a:lnTo>
                  <a:lnTo>
                    <a:pt x="6495" y="6544"/>
                  </a:lnTo>
                  <a:lnTo>
                    <a:pt x="6349" y="6640"/>
                  </a:lnTo>
                  <a:lnTo>
                    <a:pt x="5962" y="6980"/>
                  </a:lnTo>
                  <a:lnTo>
                    <a:pt x="5477" y="7174"/>
                  </a:lnTo>
                  <a:lnTo>
                    <a:pt x="5332" y="7271"/>
                  </a:lnTo>
                  <a:lnTo>
                    <a:pt x="5235" y="7367"/>
                  </a:lnTo>
                  <a:lnTo>
                    <a:pt x="5138" y="7513"/>
                  </a:lnTo>
                  <a:lnTo>
                    <a:pt x="5138" y="7658"/>
                  </a:lnTo>
                  <a:lnTo>
                    <a:pt x="5138" y="8288"/>
                  </a:lnTo>
                  <a:lnTo>
                    <a:pt x="4120" y="8288"/>
                  </a:lnTo>
                  <a:lnTo>
                    <a:pt x="4120" y="7658"/>
                  </a:lnTo>
                  <a:lnTo>
                    <a:pt x="4071" y="7513"/>
                  </a:lnTo>
                  <a:lnTo>
                    <a:pt x="4023" y="7367"/>
                  </a:lnTo>
                  <a:lnTo>
                    <a:pt x="3926" y="7271"/>
                  </a:lnTo>
                  <a:lnTo>
                    <a:pt x="3781" y="7174"/>
                  </a:lnTo>
                  <a:lnTo>
                    <a:pt x="3296" y="6980"/>
                  </a:lnTo>
                  <a:lnTo>
                    <a:pt x="2860" y="6640"/>
                  </a:lnTo>
                  <a:lnTo>
                    <a:pt x="2714" y="6544"/>
                  </a:lnTo>
                  <a:lnTo>
                    <a:pt x="2424" y="6544"/>
                  </a:lnTo>
                  <a:lnTo>
                    <a:pt x="2278" y="6592"/>
                  </a:lnTo>
                  <a:lnTo>
                    <a:pt x="1745" y="6931"/>
                  </a:lnTo>
                  <a:lnTo>
                    <a:pt x="1212" y="6010"/>
                  </a:lnTo>
                  <a:lnTo>
                    <a:pt x="1745" y="5720"/>
                  </a:lnTo>
                  <a:lnTo>
                    <a:pt x="1891" y="5623"/>
                  </a:lnTo>
                  <a:lnTo>
                    <a:pt x="1987" y="5477"/>
                  </a:lnTo>
                  <a:lnTo>
                    <a:pt x="2036" y="5332"/>
                  </a:lnTo>
                  <a:lnTo>
                    <a:pt x="1987" y="5187"/>
                  </a:lnTo>
                  <a:lnTo>
                    <a:pt x="1939" y="4653"/>
                  </a:lnTo>
                  <a:lnTo>
                    <a:pt x="1987" y="4120"/>
                  </a:lnTo>
                  <a:lnTo>
                    <a:pt x="2036" y="3975"/>
                  </a:lnTo>
                  <a:lnTo>
                    <a:pt x="1987" y="3830"/>
                  </a:lnTo>
                  <a:lnTo>
                    <a:pt x="1891" y="3684"/>
                  </a:lnTo>
                  <a:lnTo>
                    <a:pt x="1745" y="3587"/>
                  </a:lnTo>
                  <a:lnTo>
                    <a:pt x="1212" y="3296"/>
                  </a:lnTo>
                  <a:lnTo>
                    <a:pt x="1745" y="2376"/>
                  </a:lnTo>
                  <a:lnTo>
                    <a:pt x="2278" y="2715"/>
                  </a:lnTo>
                  <a:lnTo>
                    <a:pt x="2424" y="2763"/>
                  </a:lnTo>
                  <a:lnTo>
                    <a:pt x="2714" y="2763"/>
                  </a:lnTo>
                  <a:lnTo>
                    <a:pt x="2860" y="2666"/>
                  </a:lnTo>
                  <a:lnTo>
                    <a:pt x="3296" y="2327"/>
                  </a:lnTo>
                  <a:lnTo>
                    <a:pt x="3781" y="2133"/>
                  </a:lnTo>
                  <a:lnTo>
                    <a:pt x="3926" y="2036"/>
                  </a:lnTo>
                  <a:lnTo>
                    <a:pt x="4023" y="1939"/>
                  </a:lnTo>
                  <a:lnTo>
                    <a:pt x="4071" y="1794"/>
                  </a:lnTo>
                  <a:lnTo>
                    <a:pt x="4120" y="1649"/>
                  </a:lnTo>
                  <a:lnTo>
                    <a:pt x="4120" y="1019"/>
                  </a:lnTo>
                  <a:close/>
                  <a:moveTo>
                    <a:pt x="3587" y="1"/>
                  </a:moveTo>
                  <a:lnTo>
                    <a:pt x="3393" y="49"/>
                  </a:lnTo>
                  <a:lnTo>
                    <a:pt x="3248" y="146"/>
                  </a:lnTo>
                  <a:lnTo>
                    <a:pt x="3151" y="292"/>
                  </a:lnTo>
                  <a:lnTo>
                    <a:pt x="3102" y="534"/>
                  </a:lnTo>
                  <a:lnTo>
                    <a:pt x="3102" y="1309"/>
                  </a:lnTo>
                  <a:lnTo>
                    <a:pt x="2763" y="1455"/>
                  </a:lnTo>
                  <a:lnTo>
                    <a:pt x="2472" y="1649"/>
                  </a:lnTo>
                  <a:lnTo>
                    <a:pt x="1794" y="1261"/>
                  </a:lnTo>
                  <a:lnTo>
                    <a:pt x="1600" y="1212"/>
                  </a:lnTo>
                  <a:lnTo>
                    <a:pt x="1406" y="1212"/>
                  </a:lnTo>
                  <a:lnTo>
                    <a:pt x="1212" y="1309"/>
                  </a:lnTo>
                  <a:lnTo>
                    <a:pt x="1115" y="1455"/>
                  </a:lnTo>
                  <a:lnTo>
                    <a:pt x="97" y="3199"/>
                  </a:lnTo>
                  <a:lnTo>
                    <a:pt x="0" y="3393"/>
                  </a:lnTo>
                  <a:lnTo>
                    <a:pt x="49" y="3587"/>
                  </a:lnTo>
                  <a:lnTo>
                    <a:pt x="97" y="3781"/>
                  </a:lnTo>
                  <a:lnTo>
                    <a:pt x="243" y="3926"/>
                  </a:lnTo>
                  <a:lnTo>
                    <a:pt x="970" y="4314"/>
                  </a:lnTo>
                  <a:lnTo>
                    <a:pt x="921" y="4653"/>
                  </a:lnTo>
                  <a:lnTo>
                    <a:pt x="970" y="4993"/>
                  </a:lnTo>
                  <a:lnTo>
                    <a:pt x="243" y="5429"/>
                  </a:lnTo>
                  <a:lnTo>
                    <a:pt x="97" y="5526"/>
                  </a:lnTo>
                  <a:lnTo>
                    <a:pt x="49" y="5720"/>
                  </a:lnTo>
                  <a:lnTo>
                    <a:pt x="0" y="5914"/>
                  </a:lnTo>
                  <a:lnTo>
                    <a:pt x="97" y="6107"/>
                  </a:lnTo>
                  <a:lnTo>
                    <a:pt x="1115" y="7852"/>
                  </a:lnTo>
                  <a:lnTo>
                    <a:pt x="1212" y="7997"/>
                  </a:lnTo>
                  <a:lnTo>
                    <a:pt x="1406" y="8094"/>
                  </a:lnTo>
                  <a:lnTo>
                    <a:pt x="1600" y="8094"/>
                  </a:lnTo>
                  <a:lnTo>
                    <a:pt x="1794" y="8046"/>
                  </a:lnTo>
                  <a:lnTo>
                    <a:pt x="2472" y="7658"/>
                  </a:lnTo>
                  <a:lnTo>
                    <a:pt x="2763" y="7852"/>
                  </a:lnTo>
                  <a:lnTo>
                    <a:pt x="3102" y="7997"/>
                  </a:lnTo>
                  <a:lnTo>
                    <a:pt x="3102" y="8773"/>
                  </a:lnTo>
                  <a:lnTo>
                    <a:pt x="3151" y="9015"/>
                  </a:lnTo>
                  <a:lnTo>
                    <a:pt x="3248" y="9161"/>
                  </a:lnTo>
                  <a:lnTo>
                    <a:pt x="3393" y="9258"/>
                  </a:lnTo>
                  <a:lnTo>
                    <a:pt x="3587" y="9306"/>
                  </a:lnTo>
                  <a:lnTo>
                    <a:pt x="5622" y="9306"/>
                  </a:lnTo>
                  <a:lnTo>
                    <a:pt x="5816" y="9258"/>
                  </a:lnTo>
                  <a:lnTo>
                    <a:pt x="6010" y="9161"/>
                  </a:lnTo>
                  <a:lnTo>
                    <a:pt x="6107" y="9015"/>
                  </a:lnTo>
                  <a:lnTo>
                    <a:pt x="6155" y="8773"/>
                  </a:lnTo>
                  <a:lnTo>
                    <a:pt x="6155" y="7997"/>
                  </a:lnTo>
                  <a:lnTo>
                    <a:pt x="6446" y="7852"/>
                  </a:lnTo>
                  <a:lnTo>
                    <a:pt x="6737" y="7658"/>
                  </a:lnTo>
                  <a:lnTo>
                    <a:pt x="7464" y="8046"/>
                  </a:lnTo>
                  <a:lnTo>
                    <a:pt x="7609" y="8094"/>
                  </a:lnTo>
                  <a:lnTo>
                    <a:pt x="7803" y="8094"/>
                  </a:lnTo>
                  <a:lnTo>
                    <a:pt x="7997" y="7997"/>
                  </a:lnTo>
                  <a:lnTo>
                    <a:pt x="8143" y="7852"/>
                  </a:lnTo>
                  <a:lnTo>
                    <a:pt x="9160" y="6107"/>
                  </a:lnTo>
                  <a:lnTo>
                    <a:pt x="9209" y="5914"/>
                  </a:lnTo>
                  <a:lnTo>
                    <a:pt x="9209" y="5720"/>
                  </a:lnTo>
                  <a:lnTo>
                    <a:pt x="9112" y="5526"/>
                  </a:lnTo>
                  <a:lnTo>
                    <a:pt x="8966" y="5429"/>
                  </a:lnTo>
                  <a:lnTo>
                    <a:pt x="8288" y="4993"/>
                  </a:lnTo>
                  <a:lnTo>
                    <a:pt x="8288" y="4653"/>
                  </a:lnTo>
                  <a:lnTo>
                    <a:pt x="8288" y="4314"/>
                  </a:lnTo>
                  <a:lnTo>
                    <a:pt x="8966" y="3926"/>
                  </a:lnTo>
                  <a:lnTo>
                    <a:pt x="9112" y="3781"/>
                  </a:lnTo>
                  <a:lnTo>
                    <a:pt x="9209" y="3587"/>
                  </a:lnTo>
                  <a:lnTo>
                    <a:pt x="9209" y="3393"/>
                  </a:lnTo>
                  <a:lnTo>
                    <a:pt x="9160" y="3199"/>
                  </a:lnTo>
                  <a:lnTo>
                    <a:pt x="8143" y="1455"/>
                  </a:lnTo>
                  <a:lnTo>
                    <a:pt x="7997" y="1309"/>
                  </a:lnTo>
                  <a:lnTo>
                    <a:pt x="7803" y="1212"/>
                  </a:lnTo>
                  <a:lnTo>
                    <a:pt x="7609" y="1212"/>
                  </a:lnTo>
                  <a:lnTo>
                    <a:pt x="7464" y="1261"/>
                  </a:lnTo>
                  <a:lnTo>
                    <a:pt x="6737" y="1649"/>
                  </a:lnTo>
                  <a:lnTo>
                    <a:pt x="6446" y="1455"/>
                  </a:lnTo>
                  <a:lnTo>
                    <a:pt x="6155" y="1309"/>
                  </a:lnTo>
                  <a:lnTo>
                    <a:pt x="6155" y="534"/>
                  </a:lnTo>
                  <a:lnTo>
                    <a:pt x="6107" y="292"/>
                  </a:lnTo>
                  <a:lnTo>
                    <a:pt x="6010" y="146"/>
                  </a:lnTo>
                  <a:lnTo>
                    <a:pt x="5816" y="49"/>
                  </a:lnTo>
                  <a:lnTo>
                    <a:pt x="5622"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70" name="Google Shape;370;p29"/>
            <p:cNvSpPr/>
            <p:nvPr/>
          </p:nvSpPr>
          <p:spPr>
            <a:xfrm>
              <a:off x="7725989" y="3393986"/>
              <a:ext cx="69020" cy="67913"/>
            </a:xfrm>
            <a:custGeom>
              <a:rect b="b" l="l" r="r" t="t"/>
              <a:pathLst>
                <a:path extrusionOk="0" h="3005" w="3054">
                  <a:moveTo>
                    <a:pt x="1696" y="1018"/>
                  </a:moveTo>
                  <a:lnTo>
                    <a:pt x="1890" y="1163"/>
                  </a:lnTo>
                  <a:lnTo>
                    <a:pt x="1987" y="1309"/>
                  </a:lnTo>
                  <a:lnTo>
                    <a:pt x="2036" y="1502"/>
                  </a:lnTo>
                  <a:lnTo>
                    <a:pt x="1987" y="1696"/>
                  </a:lnTo>
                  <a:lnTo>
                    <a:pt x="1890" y="1842"/>
                  </a:lnTo>
                  <a:lnTo>
                    <a:pt x="1696" y="1987"/>
                  </a:lnTo>
                  <a:lnTo>
                    <a:pt x="1309" y="1987"/>
                  </a:lnTo>
                  <a:lnTo>
                    <a:pt x="1163" y="1842"/>
                  </a:lnTo>
                  <a:lnTo>
                    <a:pt x="1066" y="1696"/>
                  </a:lnTo>
                  <a:lnTo>
                    <a:pt x="1018" y="1502"/>
                  </a:lnTo>
                  <a:lnTo>
                    <a:pt x="1066" y="1309"/>
                  </a:lnTo>
                  <a:lnTo>
                    <a:pt x="1163" y="1163"/>
                  </a:lnTo>
                  <a:lnTo>
                    <a:pt x="1309" y="1018"/>
                  </a:lnTo>
                  <a:close/>
                  <a:moveTo>
                    <a:pt x="1212" y="0"/>
                  </a:moveTo>
                  <a:lnTo>
                    <a:pt x="921" y="97"/>
                  </a:lnTo>
                  <a:lnTo>
                    <a:pt x="679" y="242"/>
                  </a:lnTo>
                  <a:lnTo>
                    <a:pt x="436" y="436"/>
                  </a:lnTo>
                  <a:lnTo>
                    <a:pt x="242" y="630"/>
                  </a:lnTo>
                  <a:lnTo>
                    <a:pt x="97" y="921"/>
                  </a:lnTo>
                  <a:lnTo>
                    <a:pt x="0" y="1212"/>
                  </a:lnTo>
                  <a:lnTo>
                    <a:pt x="0" y="1502"/>
                  </a:lnTo>
                  <a:lnTo>
                    <a:pt x="0" y="1793"/>
                  </a:lnTo>
                  <a:lnTo>
                    <a:pt x="97" y="2084"/>
                  </a:lnTo>
                  <a:lnTo>
                    <a:pt x="242" y="2375"/>
                  </a:lnTo>
                  <a:lnTo>
                    <a:pt x="436" y="2569"/>
                  </a:lnTo>
                  <a:lnTo>
                    <a:pt x="679" y="2763"/>
                  </a:lnTo>
                  <a:lnTo>
                    <a:pt x="921" y="2908"/>
                  </a:lnTo>
                  <a:lnTo>
                    <a:pt x="1212" y="3005"/>
                  </a:lnTo>
                  <a:lnTo>
                    <a:pt x="1842" y="3005"/>
                  </a:lnTo>
                  <a:lnTo>
                    <a:pt x="2084" y="2908"/>
                  </a:lnTo>
                  <a:lnTo>
                    <a:pt x="2375" y="2763"/>
                  </a:lnTo>
                  <a:lnTo>
                    <a:pt x="2569" y="2569"/>
                  </a:lnTo>
                  <a:lnTo>
                    <a:pt x="2763" y="2375"/>
                  </a:lnTo>
                  <a:lnTo>
                    <a:pt x="2908" y="2084"/>
                  </a:lnTo>
                  <a:lnTo>
                    <a:pt x="3005" y="1793"/>
                  </a:lnTo>
                  <a:lnTo>
                    <a:pt x="3053" y="1502"/>
                  </a:lnTo>
                  <a:lnTo>
                    <a:pt x="3005" y="1212"/>
                  </a:lnTo>
                  <a:lnTo>
                    <a:pt x="2908" y="921"/>
                  </a:lnTo>
                  <a:lnTo>
                    <a:pt x="2763" y="630"/>
                  </a:lnTo>
                  <a:lnTo>
                    <a:pt x="2569" y="436"/>
                  </a:lnTo>
                  <a:lnTo>
                    <a:pt x="2375" y="242"/>
                  </a:lnTo>
                  <a:lnTo>
                    <a:pt x="2084" y="97"/>
                  </a:lnTo>
                  <a:lnTo>
                    <a:pt x="1842"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371" name="Google Shape;371;p29"/>
          <p:cNvGrpSpPr/>
          <p:nvPr/>
        </p:nvGrpSpPr>
        <p:grpSpPr>
          <a:xfrm>
            <a:off x="3623375" y="1556721"/>
            <a:ext cx="2265900" cy="1187791"/>
            <a:chOff x="6518975" y="1328121"/>
            <a:chExt cx="2265900" cy="1187791"/>
          </a:xfrm>
        </p:grpSpPr>
        <p:sp>
          <p:nvSpPr>
            <p:cNvPr id="372" name="Google Shape;372;p29"/>
            <p:cNvSpPr txBox="1"/>
            <p:nvPr/>
          </p:nvSpPr>
          <p:spPr>
            <a:xfrm>
              <a:off x="6518975" y="2023313"/>
              <a:ext cx="22659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384655"/>
                  </a:solidFill>
                  <a:latin typeface="Outfit"/>
                  <a:ea typeface="Outfit"/>
                  <a:cs typeface="Outfit"/>
                  <a:sym typeface="Outfit"/>
                </a:rPr>
                <a:t> Membership</a:t>
              </a:r>
              <a:endParaRPr b="1" sz="1800">
                <a:solidFill>
                  <a:srgbClr val="384655"/>
                </a:solidFill>
                <a:latin typeface="Outfit"/>
                <a:ea typeface="Outfit"/>
                <a:cs typeface="Outfit"/>
                <a:sym typeface="Outfit"/>
              </a:endParaRPr>
            </a:p>
            <a:p>
              <a:pPr indent="0" lvl="0" marL="0" rtl="0" algn="ctr">
                <a:lnSpc>
                  <a:spcPct val="115000"/>
                </a:lnSpc>
                <a:spcBef>
                  <a:spcPts val="0"/>
                </a:spcBef>
                <a:spcAft>
                  <a:spcPts val="0"/>
                </a:spcAft>
                <a:buNone/>
              </a:pPr>
              <a:r>
                <a:rPr b="1" lang="en-GB" sz="1800">
                  <a:solidFill>
                    <a:srgbClr val="384655"/>
                  </a:solidFill>
                  <a:latin typeface="Outfit"/>
                  <a:ea typeface="Outfit"/>
                  <a:cs typeface="Outfit"/>
                  <a:sym typeface="Outfit"/>
                </a:rPr>
                <a:t>Size</a:t>
              </a:r>
              <a:endParaRPr b="1" sz="1800">
                <a:solidFill>
                  <a:srgbClr val="384655"/>
                </a:solidFill>
                <a:latin typeface="Outfit"/>
                <a:ea typeface="Outfit"/>
                <a:cs typeface="Outfit"/>
                <a:sym typeface="Outfit"/>
              </a:endParaRPr>
            </a:p>
          </p:txBody>
        </p:sp>
        <p:sp>
          <p:nvSpPr>
            <p:cNvPr id="373" name="Google Shape;373;p29"/>
            <p:cNvSpPr/>
            <p:nvPr/>
          </p:nvSpPr>
          <p:spPr>
            <a:xfrm>
              <a:off x="7471868" y="1466139"/>
              <a:ext cx="392133" cy="254137"/>
            </a:xfrm>
            <a:custGeom>
              <a:rect b="b" l="l" r="r" t="t"/>
              <a:pathLst>
                <a:path extrusionOk="0" h="11245" w="17351">
                  <a:moveTo>
                    <a:pt x="14298" y="9160"/>
                  </a:moveTo>
                  <a:lnTo>
                    <a:pt x="14298" y="10226"/>
                  </a:lnTo>
                  <a:lnTo>
                    <a:pt x="3054" y="10226"/>
                  </a:lnTo>
                  <a:lnTo>
                    <a:pt x="3054" y="9160"/>
                  </a:lnTo>
                  <a:close/>
                  <a:moveTo>
                    <a:pt x="15655" y="1018"/>
                  </a:moveTo>
                  <a:lnTo>
                    <a:pt x="15897" y="1066"/>
                  </a:lnTo>
                  <a:lnTo>
                    <a:pt x="16139" y="1212"/>
                  </a:lnTo>
                  <a:lnTo>
                    <a:pt x="16285" y="1406"/>
                  </a:lnTo>
                  <a:lnTo>
                    <a:pt x="16333" y="1696"/>
                  </a:lnTo>
                  <a:lnTo>
                    <a:pt x="16333" y="10226"/>
                  </a:lnTo>
                  <a:lnTo>
                    <a:pt x="15315" y="10226"/>
                  </a:lnTo>
                  <a:lnTo>
                    <a:pt x="15315" y="8675"/>
                  </a:lnTo>
                  <a:lnTo>
                    <a:pt x="15267" y="8482"/>
                  </a:lnTo>
                  <a:lnTo>
                    <a:pt x="15170" y="8288"/>
                  </a:lnTo>
                  <a:lnTo>
                    <a:pt x="15025" y="8191"/>
                  </a:lnTo>
                  <a:lnTo>
                    <a:pt x="14831" y="8142"/>
                  </a:lnTo>
                  <a:lnTo>
                    <a:pt x="2569" y="8142"/>
                  </a:lnTo>
                  <a:lnTo>
                    <a:pt x="2327" y="8191"/>
                  </a:lnTo>
                  <a:lnTo>
                    <a:pt x="2181" y="8288"/>
                  </a:lnTo>
                  <a:lnTo>
                    <a:pt x="2085" y="8482"/>
                  </a:lnTo>
                  <a:lnTo>
                    <a:pt x="2036" y="8675"/>
                  </a:lnTo>
                  <a:lnTo>
                    <a:pt x="2036" y="10226"/>
                  </a:lnTo>
                  <a:lnTo>
                    <a:pt x="1018" y="10226"/>
                  </a:lnTo>
                  <a:lnTo>
                    <a:pt x="1018" y="1696"/>
                  </a:lnTo>
                  <a:lnTo>
                    <a:pt x="1067" y="1406"/>
                  </a:lnTo>
                  <a:lnTo>
                    <a:pt x="1212" y="1212"/>
                  </a:lnTo>
                  <a:lnTo>
                    <a:pt x="1454" y="1066"/>
                  </a:lnTo>
                  <a:lnTo>
                    <a:pt x="1697" y="1018"/>
                  </a:lnTo>
                  <a:close/>
                  <a:moveTo>
                    <a:pt x="1697" y="0"/>
                  </a:moveTo>
                  <a:lnTo>
                    <a:pt x="1358" y="49"/>
                  </a:lnTo>
                  <a:lnTo>
                    <a:pt x="1018" y="146"/>
                  </a:lnTo>
                  <a:lnTo>
                    <a:pt x="776" y="291"/>
                  </a:lnTo>
                  <a:lnTo>
                    <a:pt x="485" y="485"/>
                  </a:lnTo>
                  <a:lnTo>
                    <a:pt x="291" y="727"/>
                  </a:lnTo>
                  <a:lnTo>
                    <a:pt x="146" y="1018"/>
                  </a:lnTo>
                  <a:lnTo>
                    <a:pt x="49" y="1357"/>
                  </a:lnTo>
                  <a:lnTo>
                    <a:pt x="1" y="1696"/>
                  </a:lnTo>
                  <a:lnTo>
                    <a:pt x="1" y="10711"/>
                  </a:lnTo>
                  <a:lnTo>
                    <a:pt x="49" y="10905"/>
                  </a:lnTo>
                  <a:lnTo>
                    <a:pt x="146" y="11099"/>
                  </a:lnTo>
                  <a:lnTo>
                    <a:pt x="340" y="11196"/>
                  </a:lnTo>
                  <a:lnTo>
                    <a:pt x="534" y="11244"/>
                  </a:lnTo>
                  <a:lnTo>
                    <a:pt x="16818" y="11244"/>
                  </a:lnTo>
                  <a:lnTo>
                    <a:pt x="17012" y="11196"/>
                  </a:lnTo>
                  <a:lnTo>
                    <a:pt x="17206" y="11099"/>
                  </a:lnTo>
                  <a:lnTo>
                    <a:pt x="17303" y="10905"/>
                  </a:lnTo>
                  <a:lnTo>
                    <a:pt x="17351" y="10711"/>
                  </a:lnTo>
                  <a:lnTo>
                    <a:pt x="17351" y="1696"/>
                  </a:lnTo>
                  <a:lnTo>
                    <a:pt x="17303" y="1357"/>
                  </a:lnTo>
                  <a:lnTo>
                    <a:pt x="17206" y="1018"/>
                  </a:lnTo>
                  <a:lnTo>
                    <a:pt x="17060" y="727"/>
                  </a:lnTo>
                  <a:lnTo>
                    <a:pt x="16866" y="485"/>
                  </a:lnTo>
                  <a:lnTo>
                    <a:pt x="16576" y="291"/>
                  </a:lnTo>
                  <a:lnTo>
                    <a:pt x="16333" y="146"/>
                  </a:lnTo>
                  <a:lnTo>
                    <a:pt x="15994" y="49"/>
                  </a:lnTo>
                  <a:lnTo>
                    <a:pt x="15655"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74" name="Google Shape;374;p29"/>
            <p:cNvSpPr/>
            <p:nvPr/>
          </p:nvSpPr>
          <p:spPr>
            <a:xfrm>
              <a:off x="7748989" y="1512130"/>
              <a:ext cx="23007" cy="23029"/>
            </a:xfrm>
            <a:custGeom>
              <a:rect b="b" l="l" r="r" t="t"/>
              <a:pathLst>
                <a:path extrusionOk="0" h="1019" w="1018">
                  <a:moveTo>
                    <a:pt x="291" y="1"/>
                  </a:moveTo>
                  <a:lnTo>
                    <a:pt x="146" y="146"/>
                  </a:lnTo>
                  <a:lnTo>
                    <a:pt x="49" y="292"/>
                  </a:lnTo>
                  <a:lnTo>
                    <a:pt x="0" y="485"/>
                  </a:lnTo>
                  <a:lnTo>
                    <a:pt x="49" y="679"/>
                  </a:lnTo>
                  <a:lnTo>
                    <a:pt x="146" y="873"/>
                  </a:lnTo>
                  <a:lnTo>
                    <a:pt x="291" y="970"/>
                  </a:lnTo>
                  <a:lnTo>
                    <a:pt x="533" y="1018"/>
                  </a:lnTo>
                  <a:lnTo>
                    <a:pt x="727" y="970"/>
                  </a:lnTo>
                  <a:lnTo>
                    <a:pt x="873" y="873"/>
                  </a:lnTo>
                  <a:lnTo>
                    <a:pt x="969" y="679"/>
                  </a:lnTo>
                  <a:lnTo>
                    <a:pt x="1018" y="485"/>
                  </a:lnTo>
                  <a:lnTo>
                    <a:pt x="969" y="292"/>
                  </a:lnTo>
                  <a:lnTo>
                    <a:pt x="873" y="146"/>
                  </a:lnTo>
                  <a:lnTo>
                    <a:pt x="727"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75" name="Google Shape;375;p29"/>
            <p:cNvSpPr/>
            <p:nvPr/>
          </p:nvSpPr>
          <p:spPr>
            <a:xfrm>
              <a:off x="7517881" y="1512130"/>
              <a:ext cx="104073" cy="23029"/>
            </a:xfrm>
            <a:custGeom>
              <a:rect b="b" l="l" r="r" t="t"/>
              <a:pathLst>
                <a:path extrusionOk="0" h="1019" w="4605">
                  <a:moveTo>
                    <a:pt x="533" y="1"/>
                  </a:moveTo>
                  <a:lnTo>
                    <a:pt x="291" y="49"/>
                  </a:lnTo>
                  <a:lnTo>
                    <a:pt x="145" y="146"/>
                  </a:lnTo>
                  <a:lnTo>
                    <a:pt x="49" y="292"/>
                  </a:lnTo>
                  <a:lnTo>
                    <a:pt x="0" y="485"/>
                  </a:lnTo>
                  <a:lnTo>
                    <a:pt x="49" y="679"/>
                  </a:lnTo>
                  <a:lnTo>
                    <a:pt x="145" y="873"/>
                  </a:lnTo>
                  <a:lnTo>
                    <a:pt x="291" y="970"/>
                  </a:lnTo>
                  <a:lnTo>
                    <a:pt x="533" y="1018"/>
                  </a:lnTo>
                  <a:lnTo>
                    <a:pt x="4071" y="1018"/>
                  </a:lnTo>
                  <a:lnTo>
                    <a:pt x="4265" y="970"/>
                  </a:lnTo>
                  <a:lnTo>
                    <a:pt x="4459" y="873"/>
                  </a:lnTo>
                  <a:lnTo>
                    <a:pt x="4556" y="679"/>
                  </a:lnTo>
                  <a:lnTo>
                    <a:pt x="4604" y="485"/>
                  </a:lnTo>
                  <a:lnTo>
                    <a:pt x="4556" y="292"/>
                  </a:lnTo>
                  <a:lnTo>
                    <a:pt x="4459" y="146"/>
                  </a:lnTo>
                  <a:lnTo>
                    <a:pt x="4265" y="49"/>
                  </a:lnTo>
                  <a:lnTo>
                    <a:pt x="4071"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76" name="Google Shape;376;p29"/>
            <p:cNvSpPr/>
            <p:nvPr/>
          </p:nvSpPr>
          <p:spPr>
            <a:xfrm>
              <a:off x="7517881" y="1558144"/>
              <a:ext cx="208123" cy="69020"/>
            </a:xfrm>
            <a:custGeom>
              <a:rect b="b" l="l" r="r" t="t"/>
              <a:pathLst>
                <a:path extrusionOk="0" h="3054" w="9209">
                  <a:moveTo>
                    <a:pt x="8191" y="1018"/>
                  </a:moveTo>
                  <a:lnTo>
                    <a:pt x="8191" y="2036"/>
                  </a:lnTo>
                  <a:lnTo>
                    <a:pt x="1018" y="2036"/>
                  </a:lnTo>
                  <a:lnTo>
                    <a:pt x="1018" y="1018"/>
                  </a:lnTo>
                  <a:close/>
                  <a:moveTo>
                    <a:pt x="533" y="0"/>
                  </a:moveTo>
                  <a:lnTo>
                    <a:pt x="291" y="49"/>
                  </a:lnTo>
                  <a:lnTo>
                    <a:pt x="145" y="146"/>
                  </a:lnTo>
                  <a:lnTo>
                    <a:pt x="49" y="340"/>
                  </a:lnTo>
                  <a:lnTo>
                    <a:pt x="0" y="533"/>
                  </a:lnTo>
                  <a:lnTo>
                    <a:pt x="0" y="2569"/>
                  </a:lnTo>
                  <a:lnTo>
                    <a:pt x="49" y="2763"/>
                  </a:lnTo>
                  <a:lnTo>
                    <a:pt x="145" y="2908"/>
                  </a:lnTo>
                  <a:lnTo>
                    <a:pt x="291" y="3005"/>
                  </a:lnTo>
                  <a:lnTo>
                    <a:pt x="533" y="3054"/>
                  </a:lnTo>
                  <a:lnTo>
                    <a:pt x="8724" y="3054"/>
                  </a:lnTo>
                  <a:lnTo>
                    <a:pt x="8918" y="3005"/>
                  </a:lnTo>
                  <a:lnTo>
                    <a:pt x="9063" y="2908"/>
                  </a:lnTo>
                  <a:lnTo>
                    <a:pt x="9160" y="2763"/>
                  </a:lnTo>
                  <a:lnTo>
                    <a:pt x="9208" y="2569"/>
                  </a:lnTo>
                  <a:lnTo>
                    <a:pt x="9208" y="533"/>
                  </a:lnTo>
                  <a:lnTo>
                    <a:pt x="9160" y="340"/>
                  </a:lnTo>
                  <a:lnTo>
                    <a:pt x="9063" y="146"/>
                  </a:lnTo>
                  <a:lnTo>
                    <a:pt x="8918" y="49"/>
                  </a:lnTo>
                  <a:lnTo>
                    <a:pt x="8724"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77" name="Google Shape;377;p29"/>
            <p:cNvSpPr/>
            <p:nvPr/>
          </p:nvSpPr>
          <p:spPr>
            <a:xfrm>
              <a:off x="7748989" y="1558144"/>
              <a:ext cx="69020" cy="69020"/>
            </a:xfrm>
            <a:custGeom>
              <a:rect b="b" l="l" r="r" t="t"/>
              <a:pathLst>
                <a:path extrusionOk="0" h="3054" w="3054">
                  <a:moveTo>
                    <a:pt x="2036" y="1018"/>
                  </a:moveTo>
                  <a:lnTo>
                    <a:pt x="2036" y="2036"/>
                  </a:lnTo>
                  <a:lnTo>
                    <a:pt x="1018" y="2036"/>
                  </a:lnTo>
                  <a:lnTo>
                    <a:pt x="1018" y="1018"/>
                  </a:lnTo>
                  <a:close/>
                  <a:moveTo>
                    <a:pt x="533" y="0"/>
                  </a:moveTo>
                  <a:lnTo>
                    <a:pt x="339" y="49"/>
                  </a:lnTo>
                  <a:lnTo>
                    <a:pt x="146" y="146"/>
                  </a:lnTo>
                  <a:lnTo>
                    <a:pt x="49" y="340"/>
                  </a:lnTo>
                  <a:lnTo>
                    <a:pt x="0" y="533"/>
                  </a:lnTo>
                  <a:lnTo>
                    <a:pt x="0" y="2569"/>
                  </a:lnTo>
                  <a:lnTo>
                    <a:pt x="49" y="2763"/>
                  </a:lnTo>
                  <a:lnTo>
                    <a:pt x="146" y="2908"/>
                  </a:lnTo>
                  <a:lnTo>
                    <a:pt x="339" y="3005"/>
                  </a:lnTo>
                  <a:lnTo>
                    <a:pt x="533" y="3054"/>
                  </a:lnTo>
                  <a:lnTo>
                    <a:pt x="2569" y="3054"/>
                  </a:lnTo>
                  <a:lnTo>
                    <a:pt x="2763" y="3005"/>
                  </a:lnTo>
                  <a:lnTo>
                    <a:pt x="2908" y="2908"/>
                  </a:lnTo>
                  <a:lnTo>
                    <a:pt x="3005" y="2763"/>
                  </a:lnTo>
                  <a:lnTo>
                    <a:pt x="3053" y="2569"/>
                  </a:lnTo>
                  <a:lnTo>
                    <a:pt x="3053" y="533"/>
                  </a:lnTo>
                  <a:lnTo>
                    <a:pt x="3005" y="340"/>
                  </a:lnTo>
                  <a:lnTo>
                    <a:pt x="2908" y="146"/>
                  </a:lnTo>
                  <a:lnTo>
                    <a:pt x="2763" y="49"/>
                  </a:lnTo>
                  <a:lnTo>
                    <a:pt x="2569"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78" name="Google Shape;378;p29"/>
            <p:cNvSpPr/>
            <p:nvPr/>
          </p:nvSpPr>
          <p:spPr>
            <a:xfrm>
              <a:off x="7471868" y="1328121"/>
              <a:ext cx="392133" cy="115034"/>
            </a:xfrm>
            <a:custGeom>
              <a:rect b="b" l="l" r="r" t="t"/>
              <a:pathLst>
                <a:path extrusionOk="0" h="5090" w="17351">
                  <a:moveTo>
                    <a:pt x="12601" y="1018"/>
                  </a:moveTo>
                  <a:lnTo>
                    <a:pt x="12601" y="1988"/>
                  </a:lnTo>
                  <a:lnTo>
                    <a:pt x="3393" y="1988"/>
                  </a:lnTo>
                  <a:lnTo>
                    <a:pt x="3393" y="1018"/>
                  </a:lnTo>
                  <a:close/>
                  <a:moveTo>
                    <a:pt x="13619" y="1358"/>
                  </a:moveTo>
                  <a:lnTo>
                    <a:pt x="15800" y="2521"/>
                  </a:lnTo>
                  <a:lnTo>
                    <a:pt x="13619" y="3684"/>
                  </a:lnTo>
                  <a:lnTo>
                    <a:pt x="13619" y="1358"/>
                  </a:lnTo>
                  <a:close/>
                  <a:moveTo>
                    <a:pt x="2375" y="1018"/>
                  </a:moveTo>
                  <a:lnTo>
                    <a:pt x="2375" y="4072"/>
                  </a:lnTo>
                  <a:lnTo>
                    <a:pt x="1503" y="4072"/>
                  </a:lnTo>
                  <a:lnTo>
                    <a:pt x="1309" y="4023"/>
                  </a:lnTo>
                  <a:lnTo>
                    <a:pt x="1164" y="3926"/>
                  </a:lnTo>
                  <a:lnTo>
                    <a:pt x="1067" y="3781"/>
                  </a:lnTo>
                  <a:lnTo>
                    <a:pt x="1018" y="3587"/>
                  </a:lnTo>
                  <a:lnTo>
                    <a:pt x="1018" y="1503"/>
                  </a:lnTo>
                  <a:lnTo>
                    <a:pt x="1067" y="1309"/>
                  </a:lnTo>
                  <a:lnTo>
                    <a:pt x="1164" y="1164"/>
                  </a:lnTo>
                  <a:lnTo>
                    <a:pt x="1309" y="1067"/>
                  </a:lnTo>
                  <a:lnTo>
                    <a:pt x="1503" y="1018"/>
                  </a:lnTo>
                  <a:close/>
                  <a:moveTo>
                    <a:pt x="12601" y="3005"/>
                  </a:moveTo>
                  <a:lnTo>
                    <a:pt x="12601" y="4072"/>
                  </a:lnTo>
                  <a:lnTo>
                    <a:pt x="3393" y="4072"/>
                  </a:lnTo>
                  <a:lnTo>
                    <a:pt x="3393" y="3005"/>
                  </a:lnTo>
                  <a:close/>
                  <a:moveTo>
                    <a:pt x="1503" y="1"/>
                  </a:moveTo>
                  <a:lnTo>
                    <a:pt x="1212" y="49"/>
                  </a:lnTo>
                  <a:lnTo>
                    <a:pt x="921" y="98"/>
                  </a:lnTo>
                  <a:lnTo>
                    <a:pt x="679" y="243"/>
                  </a:lnTo>
                  <a:lnTo>
                    <a:pt x="437" y="437"/>
                  </a:lnTo>
                  <a:lnTo>
                    <a:pt x="243" y="679"/>
                  </a:lnTo>
                  <a:lnTo>
                    <a:pt x="146" y="921"/>
                  </a:lnTo>
                  <a:lnTo>
                    <a:pt x="49" y="1212"/>
                  </a:lnTo>
                  <a:lnTo>
                    <a:pt x="1" y="1503"/>
                  </a:lnTo>
                  <a:lnTo>
                    <a:pt x="1" y="3587"/>
                  </a:lnTo>
                  <a:lnTo>
                    <a:pt x="49" y="3878"/>
                  </a:lnTo>
                  <a:lnTo>
                    <a:pt x="146" y="4169"/>
                  </a:lnTo>
                  <a:lnTo>
                    <a:pt x="243" y="4411"/>
                  </a:lnTo>
                  <a:lnTo>
                    <a:pt x="437" y="4653"/>
                  </a:lnTo>
                  <a:lnTo>
                    <a:pt x="679" y="4799"/>
                  </a:lnTo>
                  <a:lnTo>
                    <a:pt x="921" y="4944"/>
                  </a:lnTo>
                  <a:lnTo>
                    <a:pt x="1212" y="5041"/>
                  </a:lnTo>
                  <a:lnTo>
                    <a:pt x="1503" y="5089"/>
                  </a:lnTo>
                  <a:lnTo>
                    <a:pt x="13135" y="5089"/>
                  </a:lnTo>
                  <a:lnTo>
                    <a:pt x="13231" y="5041"/>
                  </a:lnTo>
                  <a:lnTo>
                    <a:pt x="13377" y="4993"/>
                  </a:lnTo>
                  <a:lnTo>
                    <a:pt x="17060" y="2957"/>
                  </a:lnTo>
                  <a:lnTo>
                    <a:pt x="17206" y="2860"/>
                  </a:lnTo>
                  <a:lnTo>
                    <a:pt x="17254" y="2763"/>
                  </a:lnTo>
                  <a:lnTo>
                    <a:pt x="17351" y="2618"/>
                  </a:lnTo>
                  <a:lnTo>
                    <a:pt x="17351" y="2521"/>
                  </a:lnTo>
                  <a:lnTo>
                    <a:pt x="17303" y="2375"/>
                  </a:lnTo>
                  <a:lnTo>
                    <a:pt x="17254" y="2230"/>
                  </a:lnTo>
                  <a:lnTo>
                    <a:pt x="17206" y="2133"/>
                  </a:lnTo>
                  <a:lnTo>
                    <a:pt x="17060" y="2036"/>
                  </a:lnTo>
                  <a:lnTo>
                    <a:pt x="13377" y="49"/>
                  </a:lnTo>
                  <a:lnTo>
                    <a:pt x="13231"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79" name="Google Shape;379;p29"/>
            <p:cNvSpPr/>
            <p:nvPr/>
          </p:nvSpPr>
          <p:spPr>
            <a:xfrm>
              <a:off x="7794980" y="1512130"/>
              <a:ext cx="23029" cy="23029"/>
            </a:xfrm>
            <a:custGeom>
              <a:rect b="b" l="l" r="r" t="t"/>
              <a:pathLst>
                <a:path extrusionOk="0" h="1019" w="1019">
                  <a:moveTo>
                    <a:pt x="292" y="1"/>
                  </a:moveTo>
                  <a:lnTo>
                    <a:pt x="146" y="146"/>
                  </a:lnTo>
                  <a:lnTo>
                    <a:pt x="49" y="292"/>
                  </a:lnTo>
                  <a:lnTo>
                    <a:pt x="1" y="485"/>
                  </a:lnTo>
                  <a:lnTo>
                    <a:pt x="49" y="679"/>
                  </a:lnTo>
                  <a:lnTo>
                    <a:pt x="146" y="873"/>
                  </a:lnTo>
                  <a:lnTo>
                    <a:pt x="292" y="970"/>
                  </a:lnTo>
                  <a:lnTo>
                    <a:pt x="485" y="1018"/>
                  </a:lnTo>
                  <a:lnTo>
                    <a:pt x="728" y="970"/>
                  </a:lnTo>
                  <a:lnTo>
                    <a:pt x="873" y="873"/>
                  </a:lnTo>
                  <a:lnTo>
                    <a:pt x="970" y="679"/>
                  </a:lnTo>
                  <a:lnTo>
                    <a:pt x="1018" y="485"/>
                  </a:lnTo>
                  <a:lnTo>
                    <a:pt x="970" y="292"/>
                  </a:lnTo>
                  <a:lnTo>
                    <a:pt x="873" y="146"/>
                  </a:lnTo>
                  <a:lnTo>
                    <a:pt x="728"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380" name="Google Shape;380;p29"/>
          <p:cNvGrpSpPr/>
          <p:nvPr/>
        </p:nvGrpSpPr>
        <p:grpSpPr>
          <a:xfrm>
            <a:off x="1454775" y="3293379"/>
            <a:ext cx="2896200" cy="908534"/>
            <a:chOff x="3207375" y="3140979"/>
            <a:chExt cx="2896200" cy="908534"/>
          </a:xfrm>
        </p:grpSpPr>
        <p:sp>
          <p:nvSpPr>
            <p:cNvPr id="381" name="Google Shape;381;p29"/>
            <p:cNvSpPr txBox="1"/>
            <p:nvPr/>
          </p:nvSpPr>
          <p:spPr>
            <a:xfrm>
              <a:off x="3207375" y="3556913"/>
              <a:ext cx="2896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384655"/>
                  </a:solidFill>
                  <a:latin typeface="Outfit"/>
                  <a:ea typeface="Outfit"/>
                  <a:cs typeface="Outfit"/>
                  <a:sym typeface="Outfit"/>
                </a:rPr>
                <a:t>Quality of Content</a:t>
              </a:r>
              <a:endParaRPr b="1" sz="1800">
                <a:solidFill>
                  <a:srgbClr val="384655"/>
                </a:solidFill>
                <a:latin typeface="Outfit"/>
                <a:ea typeface="Outfit"/>
                <a:cs typeface="Outfit"/>
                <a:sym typeface="Outfit"/>
              </a:endParaRPr>
            </a:p>
          </p:txBody>
        </p:sp>
        <p:sp>
          <p:nvSpPr>
            <p:cNvPr id="382" name="Google Shape;382;p29"/>
            <p:cNvSpPr/>
            <p:nvPr/>
          </p:nvSpPr>
          <p:spPr>
            <a:xfrm>
              <a:off x="4620962" y="3235175"/>
              <a:ext cx="69020" cy="69020"/>
            </a:xfrm>
            <a:custGeom>
              <a:rect b="b" l="l" r="r" t="t"/>
              <a:pathLst>
                <a:path extrusionOk="0" h="3054" w="3054">
                  <a:moveTo>
                    <a:pt x="1503" y="1018"/>
                  </a:moveTo>
                  <a:lnTo>
                    <a:pt x="1697" y="1066"/>
                  </a:lnTo>
                  <a:lnTo>
                    <a:pt x="1890" y="1163"/>
                  </a:lnTo>
                  <a:lnTo>
                    <a:pt x="1987" y="1357"/>
                  </a:lnTo>
                  <a:lnTo>
                    <a:pt x="2036" y="1551"/>
                  </a:lnTo>
                  <a:lnTo>
                    <a:pt x="1987" y="1745"/>
                  </a:lnTo>
                  <a:lnTo>
                    <a:pt x="1890" y="1890"/>
                  </a:lnTo>
                  <a:lnTo>
                    <a:pt x="1697" y="1987"/>
                  </a:lnTo>
                  <a:lnTo>
                    <a:pt x="1503" y="2036"/>
                  </a:lnTo>
                  <a:lnTo>
                    <a:pt x="1309" y="1987"/>
                  </a:lnTo>
                  <a:lnTo>
                    <a:pt x="1163" y="1890"/>
                  </a:lnTo>
                  <a:lnTo>
                    <a:pt x="1018" y="1745"/>
                  </a:lnTo>
                  <a:lnTo>
                    <a:pt x="1018" y="1551"/>
                  </a:lnTo>
                  <a:lnTo>
                    <a:pt x="1018" y="1357"/>
                  </a:lnTo>
                  <a:lnTo>
                    <a:pt x="1163" y="1163"/>
                  </a:lnTo>
                  <a:lnTo>
                    <a:pt x="1309" y="1066"/>
                  </a:lnTo>
                  <a:lnTo>
                    <a:pt x="1503" y="1018"/>
                  </a:lnTo>
                  <a:close/>
                  <a:moveTo>
                    <a:pt x="1503" y="0"/>
                  </a:moveTo>
                  <a:lnTo>
                    <a:pt x="1212" y="49"/>
                  </a:lnTo>
                  <a:lnTo>
                    <a:pt x="921" y="146"/>
                  </a:lnTo>
                  <a:lnTo>
                    <a:pt x="679" y="291"/>
                  </a:lnTo>
                  <a:lnTo>
                    <a:pt x="436" y="436"/>
                  </a:lnTo>
                  <a:lnTo>
                    <a:pt x="243" y="679"/>
                  </a:lnTo>
                  <a:lnTo>
                    <a:pt x="97" y="921"/>
                  </a:lnTo>
                  <a:lnTo>
                    <a:pt x="0" y="1212"/>
                  </a:lnTo>
                  <a:lnTo>
                    <a:pt x="0" y="1551"/>
                  </a:lnTo>
                  <a:lnTo>
                    <a:pt x="0" y="1842"/>
                  </a:lnTo>
                  <a:lnTo>
                    <a:pt x="97" y="2133"/>
                  </a:lnTo>
                  <a:lnTo>
                    <a:pt x="243" y="2375"/>
                  </a:lnTo>
                  <a:lnTo>
                    <a:pt x="436" y="2617"/>
                  </a:lnTo>
                  <a:lnTo>
                    <a:pt x="679" y="2811"/>
                  </a:lnTo>
                  <a:lnTo>
                    <a:pt x="921" y="2957"/>
                  </a:lnTo>
                  <a:lnTo>
                    <a:pt x="1212" y="3005"/>
                  </a:lnTo>
                  <a:lnTo>
                    <a:pt x="1503" y="3054"/>
                  </a:lnTo>
                  <a:lnTo>
                    <a:pt x="1794" y="3005"/>
                  </a:lnTo>
                  <a:lnTo>
                    <a:pt x="2084" y="2957"/>
                  </a:lnTo>
                  <a:lnTo>
                    <a:pt x="2375" y="2811"/>
                  </a:lnTo>
                  <a:lnTo>
                    <a:pt x="2569" y="2617"/>
                  </a:lnTo>
                  <a:lnTo>
                    <a:pt x="2763" y="2375"/>
                  </a:lnTo>
                  <a:lnTo>
                    <a:pt x="2908" y="2133"/>
                  </a:lnTo>
                  <a:lnTo>
                    <a:pt x="3005" y="1842"/>
                  </a:lnTo>
                  <a:lnTo>
                    <a:pt x="3054" y="1551"/>
                  </a:lnTo>
                  <a:lnTo>
                    <a:pt x="3005" y="1212"/>
                  </a:lnTo>
                  <a:lnTo>
                    <a:pt x="2908" y="921"/>
                  </a:lnTo>
                  <a:lnTo>
                    <a:pt x="2763" y="679"/>
                  </a:lnTo>
                  <a:lnTo>
                    <a:pt x="2569" y="436"/>
                  </a:lnTo>
                  <a:lnTo>
                    <a:pt x="2375" y="291"/>
                  </a:lnTo>
                  <a:lnTo>
                    <a:pt x="2084" y="146"/>
                  </a:lnTo>
                  <a:lnTo>
                    <a:pt x="1794" y="49"/>
                  </a:lnTo>
                  <a:lnTo>
                    <a:pt x="1503"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83" name="Google Shape;383;p29"/>
            <p:cNvSpPr/>
            <p:nvPr/>
          </p:nvSpPr>
          <p:spPr>
            <a:xfrm>
              <a:off x="4470898" y="3140979"/>
              <a:ext cx="369148" cy="392133"/>
            </a:xfrm>
            <a:custGeom>
              <a:rect b="b" l="l" r="r" t="t"/>
              <a:pathLst>
                <a:path extrusionOk="0" h="17351" w="16334">
                  <a:moveTo>
                    <a:pt x="4508" y="7318"/>
                  </a:moveTo>
                  <a:lnTo>
                    <a:pt x="4653" y="8336"/>
                  </a:lnTo>
                  <a:lnTo>
                    <a:pt x="4847" y="9306"/>
                  </a:lnTo>
                  <a:lnTo>
                    <a:pt x="3490" y="9306"/>
                  </a:lnTo>
                  <a:lnTo>
                    <a:pt x="3490" y="8675"/>
                  </a:lnTo>
                  <a:lnTo>
                    <a:pt x="3539" y="8433"/>
                  </a:lnTo>
                  <a:lnTo>
                    <a:pt x="3587" y="8239"/>
                  </a:lnTo>
                  <a:lnTo>
                    <a:pt x="3684" y="7997"/>
                  </a:lnTo>
                  <a:lnTo>
                    <a:pt x="3781" y="7852"/>
                  </a:lnTo>
                  <a:lnTo>
                    <a:pt x="3926" y="7658"/>
                  </a:lnTo>
                  <a:lnTo>
                    <a:pt x="4120" y="7512"/>
                  </a:lnTo>
                  <a:lnTo>
                    <a:pt x="4314" y="7415"/>
                  </a:lnTo>
                  <a:lnTo>
                    <a:pt x="4508" y="7318"/>
                  </a:lnTo>
                  <a:close/>
                  <a:moveTo>
                    <a:pt x="8143" y="1163"/>
                  </a:moveTo>
                  <a:lnTo>
                    <a:pt x="8482" y="1454"/>
                  </a:lnTo>
                  <a:lnTo>
                    <a:pt x="8870" y="1890"/>
                  </a:lnTo>
                  <a:lnTo>
                    <a:pt x="9306" y="2424"/>
                  </a:lnTo>
                  <a:lnTo>
                    <a:pt x="9742" y="3102"/>
                  </a:lnTo>
                  <a:lnTo>
                    <a:pt x="10130" y="3829"/>
                  </a:lnTo>
                  <a:lnTo>
                    <a:pt x="10324" y="4265"/>
                  </a:lnTo>
                  <a:lnTo>
                    <a:pt x="10469" y="4701"/>
                  </a:lnTo>
                  <a:lnTo>
                    <a:pt x="10566" y="5186"/>
                  </a:lnTo>
                  <a:lnTo>
                    <a:pt x="10663" y="5671"/>
                  </a:lnTo>
                  <a:lnTo>
                    <a:pt x="10760" y="6204"/>
                  </a:lnTo>
                  <a:lnTo>
                    <a:pt x="10760" y="6737"/>
                  </a:lnTo>
                  <a:lnTo>
                    <a:pt x="10760" y="7415"/>
                  </a:lnTo>
                  <a:lnTo>
                    <a:pt x="10663" y="8045"/>
                  </a:lnTo>
                  <a:lnTo>
                    <a:pt x="10566" y="8675"/>
                  </a:lnTo>
                  <a:lnTo>
                    <a:pt x="10421" y="9306"/>
                  </a:lnTo>
                  <a:lnTo>
                    <a:pt x="5865" y="9306"/>
                  </a:lnTo>
                  <a:lnTo>
                    <a:pt x="5719" y="8675"/>
                  </a:lnTo>
                  <a:lnTo>
                    <a:pt x="5623" y="8045"/>
                  </a:lnTo>
                  <a:lnTo>
                    <a:pt x="5574" y="7415"/>
                  </a:lnTo>
                  <a:lnTo>
                    <a:pt x="5526" y="6737"/>
                  </a:lnTo>
                  <a:lnTo>
                    <a:pt x="5574" y="6010"/>
                  </a:lnTo>
                  <a:lnTo>
                    <a:pt x="5671" y="5234"/>
                  </a:lnTo>
                  <a:lnTo>
                    <a:pt x="5913" y="4508"/>
                  </a:lnTo>
                  <a:lnTo>
                    <a:pt x="6156" y="3829"/>
                  </a:lnTo>
                  <a:lnTo>
                    <a:pt x="6350" y="3490"/>
                  </a:lnTo>
                  <a:lnTo>
                    <a:pt x="6543" y="3102"/>
                  </a:lnTo>
                  <a:lnTo>
                    <a:pt x="7076" y="2327"/>
                  </a:lnTo>
                  <a:lnTo>
                    <a:pt x="7658" y="1648"/>
                  </a:lnTo>
                  <a:lnTo>
                    <a:pt x="8143" y="1163"/>
                  </a:lnTo>
                  <a:close/>
                  <a:moveTo>
                    <a:pt x="11778" y="7318"/>
                  </a:moveTo>
                  <a:lnTo>
                    <a:pt x="11971" y="7415"/>
                  </a:lnTo>
                  <a:lnTo>
                    <a:pt x="12165" y="7512"/>
                  </a:lnTo>
                  <a:lnTo>
                    <a:pt x="12359" y="7658"/>
                  </a:lnTo>
                  <a:lnTo>
                    <a:pt x="12505" y="7852"/>
                  </a:lnTo>
                  <a:lnTo>
                    <a:pt x="12602" y="7997"/>
                  </a:lnTo>
                  <a:lnTo>
                    <a:pt x="12698" y="8239"/>
                  </a:lnTo>
                  <a:lnTo>
                    <a:pt x="12747" y="8433"/>
                  </a:lnTo>
                  <a:lnTo>
                    <a:pt x="12795" y="8675"/>
                  </a:lnTo>
                  <a:lnTo>
                    <a:pt x="12795" y="9306"/>
                  </a:lnTo>
                  <a:lnTo>
                    <a:pt x="11487" y="9306"/>
                  </a:lnTo>
                  <a:lnTo>
                    <a:pt x="11681" y="8336"/>
                  </a:lnTo>
                  <a:lnTo>
                    <a:pt x="11778" y="7318"/>
                  </a:lnTo>
                  <a:close/>
                  <a:moveTo>
                    <a:pt x="10275" y="10323"/>
                  </a:moveTo>
                  <a:lnTo>
                    <a:pt x="10275" y="11341"/>
                  </a:lnTo>
                  <a:lnTo>
                    <a:pt x="6010" y="11341"/>
                  </a:lnTo>
                  <a:lnTo>
                    <a:pt x="6010" y="10323"/>
                  </a:lnTo>
                  <a:close/>
                  <a:moveTo>
                    <a:pt x="4992" y="4071"/>
                  </a:moveTo>
                  <a:lnTo>
                    <a:pt x="4799" y="4604"/>
                  </a:lnTo>
                  <a:lnTo>
                    <a:pt x="4653" y="5186"/>
                  </a:lnTo>
                  <a:lnTo>
                    <a:pt x="4605" y="5719"/>
                  </a:lnTo>
                  <a:lnTo>
                    <a:pt x="4508" y="6301"/>
                  </a:lnTo>
                  <a:lnTo>
                    <a:pt x="4120" y="6398"/>
                  </a:lnTo>
                  <a:lnTo>
                    <a:pt x="3732" y="6592"/>
                  </a:lnTo>
                  <a:lnTo>
                    <a:pt x="3393" y="6785"/>
                  </a:lnTo>
                  <a:lnTo>
                    <a:pt x="3102" y="7125"/>
                  </a:lnTo>
                  <a:lnTo>
                    <a:pt x="2812" y="7464"/>
                  </a:lnTo>
                  <a:lnTo>
                    <a:pt x="2666" y="7852"/>
                  </a:lnTo>
                  <a:lnTo>
                    <a:pt x="2521" y="8239"/>
                  </a:lnTo>
                  <a:lnTo>
                    <a:pt x="2472" y="8675"/>
                  </a:lnTo>
                  <a:lnTo>
                    <a:pt x="2472" y="9790"/>
                  </a:lnTo>
                  <a:lnTo>
                    <a:pt x="2521" y="9984"/>
                  </a:lnTo>
                  <a:lnTo>
                    <a:pt x="2666" y="10178"/>
                  </a:lnTo>
                  <a:lnTo>
                    <a:pt x="2812" y="10275"/>
                  </a:lnTo>
                  <a:lnTo>
                    <a:pt x="3005" y="10323"/>
                  </a:lnTo>
                  <a:lnTo>
                    <a:pt x="4992" y="10323"/>
                  </a:lnTo>
                  <a:lnTo>
                    <a:pt x="4992" y="11826"/>
                  </a:lnTo>
                  <a:lnTo>
                    <a:pt x="5041" y="12020"/>
                  </a:lnTo>
                  <a:lnTo>
                    <a:pt x="5138" y="12213"/>
                  </a:lnTo>
                  <a:lnTo>
                    <a:pt x="5332" y="12310"/>
                  </a:lnTo>
                  <a:lnTo>
                    <a:pt x="5526" y="12359"/>
                  </a:lnTo>
                  <a:lnTo>
                    <a:pt x="6689" y="12359"/>
                  </a:lnTo>
                  <a:lnTo>
                    <a:pt x="6495" y="12795"/>
                  </a:lnTo>
                  <a:lnTo>
                    <a:pt x="6398" y="13086"/>
                  </a:lnTo>
                  <a:lnTo>
                    <a:pt x="6204" y="13328"/>
                  </a:lnTo>
                  <a:lnTo>
                    <a:pt x="6010" y="13570"/>
                  </a:lnTo>
                  <a:lnTo>
                    <a:pt x="5768" y="13764"/>
                  </a:lnTo>
                  <a:lnTo>
                    <a:pt x="5429" y="13958"/>
                  </a:lnTo>
                  <a:lnTo>
                    <a:pt x="5089" y="14152"/>
                  </a:lnTo>
                  <a:lnTo>
                    <a:pt x="1018" y="14152"/>
                  </a:lnTo>
                  <a:lnTo>
                    <a:pt x="1018" y="4071"/>
                  </a:lnTo>
                  <a:close/>
                  <a:moveTo>
                    <a:pt x="8579" y="12359"/>
                  </a:moveTo>
                  <a:lnTo>
                    <a:pt x="8676" y="12747"/>
                  </a:lnTo>
                  <a:lnTo>
                    <a:pt x="8870" y="13231"/>
                  </a:lnTo>
                  <a:lnTo>
                    <a:pt x="9112" y="13716"/>
                  </a:lnTo>
                  <a:lnTo>
                    <a:pt x="9451" y="14152"/>
                  </a:lnTo>
                  <a:lnTo>
                    <a:pt x="6883" y="14152"/>
                  </a:lnTo>
                  <a:lnTo>
                    <a:pt x="7173" y="13716"/>
                  </a:lnTo>
                  <a:lnTo>
                    <a:pt x="7464" y="13231"/>
                  </a:lnTo>
                  <a:lnTo>
                    <a:pt x="7610" y="12747"/>
                  </a:lnTo>
                  <a:lnTo>
                    <a:pt x="7755" y="12359"/>
                  </a:lnTo>
                  <a:close/>
                  <a:moveTo>
                    <a:pt x="15316" y="4071"/>
                  </a:moveTo>
                  <a:lnTo>
                    <a:pt x="15316" y="14152"/>
                  </a:lnTo>
                  <a:lnTo>
                    <a:pt x="11196" y="14152"/>
                  </a:lnTo>
                  <a:lnTo>
                    <a:pt x="10857" y="13958"/>
                  </a:lnTo>
                  <a:lnTo>
                    <a:pt x="10566" y="13764"/>
                  </a:lnTo>
                  <a:lnTo>
                    <a:pt x="10275" y="13570"/>
                  </a:lnTo>
                  <a:lnTo>
                    <a:pt x="10081" y="13328"/>
                  </a:lnTo>
                  <a:lnTo>
                    <a:pt x="9936" y="13086"/>
                  </a:lnTo>
                  <a:lnTo>
                    <a:pt x="9791" y="12795"/>
                  </a:lnTo>
                  <a:lnTo>
                    <a:pt x="9597" y="12359"/>
                  </a:lnTo>
                  <a:lnTo>
                    <a:pt x="10808" y="12359"/>
                  </a:lnTo>
                  <a:lnTo>
                    <a:pt x="11002" y="12310"/>
                  </a:lnTo>
                  <a:lnTo>
                    <a:pt x="11148" y="12213"/>
                  </a:lnTo>
                  <a:lnTo>
                    <a:pt x="11244" y="12020"/>
                  </a:lnTo>
                  <a:lnTo>
                    <a:pt x="11293" y="11826"/>
                  </a:lnTo>
                  <a:lnTo>
                    <a:pt x="11293" y="10323"/>
                  </a:lnTo>
                  <a:lnTo>
                    <a:pt x="13280" y="10323"/>
                  </a:lnTo>
                  <a:lnTo>
                    <a:pt x="13474" y="10275"/>
                  </a:lnTo>
                  <a:lnTo>
                    <a:pt x="13668" y="10178"/>
                  </a:lnTo>
                  <a:lnTo>
                    <a:pt x="13765" y="9984"/>
                  </a:lnTo>
                  <a:lnTo>
                    <a:pt x="13813" y="9790"/>
                  </a:lnTo>
                  <a:lnTo>
                    <a:pt x="13813" y="8675"/>
                  </a:lnTo>
                  <a:lnTo>
                    <a:pt x="13765" y="8239"/>
                  </a:lnTo>
                  <a:lnTo>
                    <a:pt x="13668" y="7852"/>
                  </a:lnTo>
                  <a:lnTo>
                    <a:pt x="13474" y="7464"/>
                  </a:lnTo>
                  <a:lnTo>
                    <a:pt x="13232" y="7125"/>
                  </a:lnTo>
                  <a:lnTo>
                    <a:pt x="12941" y="6785"/>
                  </a:lnTo>
                  <a:lnTo>
                    <a:pt x="12553" y="6592"/>
                  </a:lnTo>
                  <a:lnTo>
                    <a:pt x="12165" y="6398"/>
                  </a:lnTo>
                  <a:lnTo>
                    <a:pt x="11778" y="6301"/>
                  </a:lnTo>
                  <a:lnTo>
                    <a:pt x="11729" y="5719"/>
                  </a:lnTo>
                  <a:lnTo>
                    <a:pt x="11632" y="5186"/>
                  </a:lnTo>
                  <a:lnTo>
                    <a:pt x="11487" y="4604"/>
                  </a:lnTo>
                  <a:lnTo>
                    <a:pt x="11341" y="4071"/>
                  </a:lnTo>
                  <a:close/>
                  <a:moveTo>
                    <a:pt x="8143" y="0"/>
                  </a:moveTo>
                  <a:lnTo>
                    <a:pt x="7997" y="49"/>
                  </a:lnTo>
                  <a:lnTo>
                    <a:pt x="7852" y="97"/>
                  </a:lnTo>
                  <a:lnTo>
                    <a:pt x="7707" y="243"/>
                  </a:lnTo>
                  <a:lnTo>
                    <a:pt x="7319" y="582"/>
                  </a:lnTo>
                  <a:lnTo>
                    <a:pt x="6786" y="1115"/>
                  </a:lnTo>
                  <a:lnTo>
                    <a:pt x="6156" y="1842"/>
                  </a:lnTo>
                  <a:lnTo>
                    <a:pt x="5768" y="2424"/>
                  </a:lnTo>
                  <a:lnTo>
                    <a:pt x="5429" y="3054"/>
                  </a:lnTo>
                  <a:lnTo>
                    <a:pt x="485" y="3054"/>
                  </a:lnTo>
                  <a:lnTo>
                    <a:pt x="291" y="3102"/>
                  </a:lnTo>
                  <a:lnTo>
                    <a:pt x="146" y="3199"/>
                  </a:lnTo>
                  <a:lnTo>
                    <a:pt x="49" y="3393"/>
                  </a:lnTo>
                  <a:lnTo>
                    <a:pt x="1" y="3587"/>
                  </a:lnTo>
                  <a:lnTo>
                    <a:pt x="1" y="14637"/>
                  </a:lnTo>
                  <a:lnTo>
                    <a:pt x="49" y="14831"/>
                  </a:lnTo>
                  <a:lnTo>
                    <a:pt x="146" y="15024"/>
                  </a:lnTo>
                  <a:lnTo>
                    <a:pt x="291" y="15121"/>
                  </a:lnTo>
                  <a:lnTo>
                    <a:pt x="485" y="15170"/>
                  </a:lnTo>
                  <a:lnTo>
                    <a:pt x="7658" y="15170"/>
                  </a:lnTo>
                  <a:lnTo>
                    <a:pt x="7658" y="16333"/>
                  </a:lnTo>
                  <a:lnTo>
                    <a:pt x="3878" y="16333"/>
                  </a:lnTo>
                  <a:lnTo>
                    <a:pt x="3684" y="16381"/>
                  </a:lnTo>
                  <a:lnTo>
                    <a:pt x="3539" y="16478"/>
                  </a:lnTo>
                  <a:lnTo>
                    <a:pt x="3393" y="16624"/>
                  </a:lnTo>
                  <a:lnTo>
                    <a:pt x="3393" y="16866"/>
                  </a:lnTo>
                  <a:lnTo>
                    <a:pt x="3393" y="17060"/>
                  </a:lnTo>
                  <a:lnTo>
                    <a:pt x="3539" y="17205"/>
                  </a:lnTo>
                  <a:lnTo>
                    <a:pt x="3684" y="17302"/>
                  </a:lnTo>
                  <a:lnTo>
                    <a:pt x="3878" y="17351"/>
                  </a:lnTo>
                  <a:lnTo>
                    <a:pt x="12408" y="17351"/>
                  </a:lnTo>
                  <a:lnTo>
                    <a:pt x="12602" y="17302"/>
                  </a:lnTo>
                  <a:lnTo>
                    <a:pt x="12795" y="17205"/>
                  </a:lnTo>
                  <a:lnTo>
                    <a:pt x="12892" y="17060"/>
                  </a:lnTo>
                  <a:lnTo>
                    <a:pt x="12941" y="16866"/>
                  </a:lnTo>
                  <a:lnTo>
                    <a:pt x="12892" y="16624"/>
                  </a:lnTo>
                  <a:lnTo>
                    <a:pt x="12795" y="16478"/>
                  </a:lnTo>
                  <a:lnTo>
                    <a:pt x="12602" y="16381"/>
                  </a:lnTo>
                  <a:lnTo>
                    <a:pt x="12408" y="16333"/>
                  </a:lnTo>
                  <a:lnTo>
                    <a:pt x="8676" y="16333"/>
                  </a:lnTo>
                  <a:lnTo>
                    <a:pt x="8676" y="15170"/>
                  </a:lnTo>
                  <a:lnTo>
                    <a:pt x="15800" y="15170"/>
                  </a:lnTo>
                  <a:lnTo>
                    <a:pt x="15994" y="15121"/>
                  </a:lnTo>
                  <a:lnTo>
                    <a:pt x="16139" y="15024"/>
                  </a:lnTo>
                  <a:lnTo>
                    <a:pt x="16285" y="14831"/>
                  </a:lnTo>
                  <a:lnTo>
                    <a:pt x="16333" y="14637"/>
                  </a:lnTo>
                  <a:lnTo>
                    <a:pt x="16333" y="3587"/>
                  </a:lnTo>
                  <a:lnTo>
                    <a:pt x="16285" y="3393"/>
                  </a:lnTo>
                  <a:lnTo>
                    <a:pt x="16139" y="3199"/>
                  </a:lnTo>
                  <a:lnTo>
                    <a:pt x="15994" y="3102"/>
                  </a:lnTo>
                  <a:lnTo>
                    <a:pt x="15800" y="3054"/>
                  </a:lnTo>
                  <a:lnTo>
                    <a:pt x="10905" y="3054"/>
                  </a:lnTo>
                  <a:lnTo>
                    <a:pt x="10518" y="2424"/>
                  </a:lnTo>
                  <a:lnTo>
                    <a:pt x="10130" y="1842"/>
                  </a:lnTo>
                  <a:lnTo>
                    <a:pt x="9500" y="1115"/>
                  </a:lnTo>
                  <a:lnTo>
                    <a:pt x="8967" y="582"/>
                  </a:lnTo>
                  <a:lnTo>
                    <a:pt x="8627" y="243"/>
                  </a:lnTo>
                  <a:lnTo>
                    <a:pt x="8434" y="97"/>
                  </a:lnTo>
                  <a:lnTo>
                    <a:pt x="8288" y="49"/>
                  </a:lnTo>
                  <a:lnTo>
                    <a:pt x="8143"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384" name="Google Shape;384;p29"/>
          <p:cNvGrpSpPr/>
          <p:nvPr/>
        </p:nvGrpSpPr>
        <p:grpSpPr>
          <a:xfrm>
            <a:off x="-250676" y="3293379"/>
            <a:ext cx="2266200" cy="884722"/>
            <a:chOff x="282724" y="3140979"/>
            <a:chExt cx="2266200" cy="884722"/>
          </a:xfrm>
        </p:grpSpPr>
        <p:sp>
          <p:nvSpPr>
            <p:cNvPr id="385" name="Google Shape;385;p29"/>
            <p:cNvSpPr txBox="1"/>
            <p:nvPr/>
          </p:nvSpPr>
          <p:spPr>
            <a:xfrm>
              <a:off x="282724" y="3533100"/>
              <a:ext cx="2266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384655"/>
                  </a:solidFill>
                  <a:latin typeface="Outfit"/>
                  <a:ea typeface="Outfit"/>
                  <a:cs typeface="Outfit"/>
                  <a:sym typeface="Outfit"/>
                </a:rPr>
                <a:t>Moderation</a:t>
              </a:r>
              <a:endParaRPr b="1" sz="1800">
                <a:solidFill>
                  <a:srgbClr val="384655"/>
                </a:solidFill>
                <a:latin typeface="Outfit"/>
                <a:ea typeface="Outfit"/>
                <a:cs typeface="Outfit"/>
                <a:sym typeface="Outfit"/>
              </a:endParaRPr>
            </a:p>
          </p:txBody>
        </p:sp>
        <p:sp>
          <p:nvSpPr>
            <p:cNvPr id="386" name="Google Shape;386;p29"/>
            <p:cNvSpPr/>
            <p:nvPr/>
          </p:nvSpPr>
          <p:spPr>
            <a:xfrm>
              <a:off x="1305900" y="3140979"/>
              <a:ext cx="177478" cy="392133"/>
            </a:xfrm>
            <a:custGeom>
              <a:rect b="b" l="l" r="r" t="t"/>
              <a:pathLst>
                <a:path extrusionOk="0" h="17351" w="7853">
                  <a:moveTo>
                    <a:pt x="3927" y="1018"/>
                  </a:moveTo>
                  <a:lnTo>
                    <a:pt x="4411" y="1067"/>
                  </a:lnTo>
                  <a:lnTo>
                    <a:pt x="4896" y="1212"/>
                  </a:lnTo>
                  <a:lnTo>
                    <a:pt x="5332" y="1455"/>
                  </a:lnTo>
                  <a:lnTo>
                    <a:pt x="5720" y="1745"/>
                  </a:lnTo>
                  <a:lnTo>
                    <a:pt x="6011" y="2133"/>
                  </a:lnTo>
                  <a:lnTo>
                    <a:pt x="6253" y="2569"/>
                  </a:lnTo>
                  <a:lnTo>
                    <a:pt x="6398" y="3054"/>
                  </a:lnTo>
                  <a:lnTo>
                    <a:pt x="6447" y="3539"/>
                  </a:lnTo>
                  <a:lnTo>
                    <a:pt x="6398" y="4072"/>
                  </a:lnTo>
                  <a:lnTo>
                    <a:pt x="6253" y="4556"/>
                  </a:lnTo>
                  <a:lnTo>
                    <a:pt x="6011" y="4992"/>
                  </a:lnTo>
                  <a:lnTo>
                    <a:pt x="5720" y="5332"/>
                  </a:lnTo>
                  <a:lnTo>
                    <a:pt x="5332" y="5671"/>
                  </a:lnTo>
                  <a:lnTo>
                    <a:pt x="4896" y="5913"/>
                  </a:lnTo>
                  <a:lnTo>
                    <a:pt x="4411" y="6059"/>
                  </a:lnTo>
                  <a:lnTo>
                    <a:pt x="3927" y="6107"/>
                  </a:lnTo>
                  <a:lnTo>
                    <a:pt x="3393" y="6059"/>
                  </a:lnTo>
                  <a:lnTo>
                    <a:pt x="2909" y="5913"/>
                  </a:lnTo>
                  <a:lnTo>
                    <a:pt x="2521" y="5671"/>
                  </a:lnTo>
                  <a:lnTo>
                    <a:pt x="2133" y="5332"/>
                  </a:lnTo>
                  <a:lnTo>
                    <a:pt x="1794" y="4992"/>
                  </a:lnTo>
                  <a:lnTo>
                    <a:pt x="1600" y="4556"/>
                  </a:lnTo>
                  <a:lnTo>
                    <a:pt x="1406" y="4072"/>
                  </a:lnTo>
                  <a:lnTo>
                    <a:pt x="1358" y="3539"/>
                  </a:lnTo>
                  <a:lnTo>
                    <a:pt x="1406" y="3054"/>
                  </a:lnTo>
                  <a:lnTo>
                    <a:pt x="1600" y="2569"/>
                  </a:lnTo>
                  <a:lnTo>
                    <a:pt x="1794" y="2133"/>
                  </a:lnTo>
                  <a:lnTo>
                    <a:pt x="2133" y="1745"/>
                  </a:lnTo>
                  <a:lnTo>
                    <a:pt x="2521" y="1455"/>
                  </a:lnTo>
                  <a:lnTo>
                    <a:pt x="2909" y="1212"/>
                  </a:lnTo>
                  <a:lnTo>
                    <a:pt x="3393" y="1067"/>
                  </a:lnTo>
                  <a:lnTo>
                    <a:pt x="3927" y="1018"/>
                  </a:lnTo>
                  <a:close/>
                  <a:moveTo>
                    <a:pt x="2327" y="8870"/>
                  </a:moveTo>
                  <a:lnTo>
                    <a:pt x="2521" y="8918"/>
                  </a:lnTo>
                  <a:lnTo>
                    <a:pt x="2715" y="8967"/>
                  </a:lnTo>
                  <a:lnTo>
                    <a:pt x="2909" y="9064"/>
                  </a:lnTo>
                  <a:lnTo>
                    <a:pt x="3054" y="9160"/>
                  </a:lnTo>
                  <a:lnTo>
                    <a:pt x="3200" y="9306"/>
                  </a:lnTo>
                  <a:lnTo>
                    <a:pt x="3296" y="9500"/>
                  </a:lnTo>
                  <a:lnTo>
                    <a:pt x="3393" y="9694"/>
                  </a:lnTo>
                  <a:lnTo>
                    <a:pt x="3393" y="9887"/>
                  </a:lnTo>
                  <a:lnTo>
                    <a:pt x="1891" y="9887"/>
                  </a:lnTo>
                  <a:lnTo>
                    <a:pt x="1697" y="9790"/>
                  </a:lnTo>
                  <a:lnTo>
                    <a:pt x="1552" y="9742"/>
                  </a:lnTo>
                  <a:lnTo>
                    <a:pt x="1358" y="9597"/>
                  </a:lnTo>
                  <a:lnTo>
                    <a:pt x="1261" y="9451"/>
                  </a:lnTo>
                  <a:lnTo>
                    <a:pt x="1164" y="9257"/>
                  </a:lnTo>
                  <a:lnTo>
                    <a:pt x="1067" y="9064"/>
                  </a:lnTo>
                  <a:lnTo>
                    <a:pt x="1019" y="8870"/>
                  </a:lnTo>
                  <a:close/>
                  <a:moveTo>
                    <a:pt x="6786" y="8870"/>
                  </a:moveTo>
                  <a:lnTo>
                    <a:pt x="6737" y="9064"/>
                  </a:lnTo>
                  <a:lnTo>
                    <a:pt x="6689" y="9257"/>
                  </a:lnTo>
                  <a:lnTo>
                    <a:pt x="6592" y="9451"/>
                  </a:lnTo>
                  <a:lnTo>
                    <a:pt x="6447" y="9597"/>
                  </a:lnTo>
                  <a:lnTo>
                    <a:pt x="6301" y="9742"/>
                  </a:lnTo>
                  <a:lnTo>
                    <a:pt x="6107" y="9790"/>
                  </a:lnTo>
                  <a:lnTo>
                    <a:pt x="5914" y="9887"/>
                  </a:lnTo>
                  <a:lnTo>
                    <a:pt x="4411" y="9887"/>
                  </a:lnTo>
                  <a:lnTo>
                    <a:pt x="4460" y="9694"/>
                  </a:lnTo>
                  <a:lnTo>
                    <a:pt x="4508" y="9500"/>
                  </a:lnTo>
                  <a:lnTo>
                    <a:pt x="4653" y="9306"/>
                  </a:lnTo>
                  <a:lnTo>
                    <a:pt x="4750" y="9160"/>
                  </a:lnTo>
                  <a:lnTo>
                    <a:pt x="4944" y="9064"/>
                  </a:lnTo>
                  <a:lnTo>
                    <a:pt x="5090" y="8967"/>
                  </a:lnTo>
                  <a:lnTo>
                    <a:pt x="5284" y="8918"/>
                  </a:lnTo>
                  <a:lnTo>
                    <a:pt x="5526" y="8870"/>
                  </a:lnTo>
                  <a:close/>
                  <a:moveTo>
                    <a:pt x="6301" y="12941"/>
                  </a:moveTo>
                  <a:lnTo>
                    <a:pt x="5768" y="16333"/>
                  </a:lnTo>
                  <a:lnTo>
                    <a:pt x="2036" y="16333"/>
                  </a:lnTo>
                  <a:lnTo>
                    <a:pt x="1552" y="12941"/>
                  </a:lnTo>
                  <a:close/>
                  <a:moveTo>
                    <a:pt x="3539" y="1"/>
                  </a:moveTo>
                  <a:lnTo>
                    <a:pt x="3200" y="49"/>
                  </a:lnTo>
                  <a:lnTo>
                    <a:pt x="2860" y="146"/>
                  </a:lnTo>
                  <a:lnTo>
                    <a:pt x="2521" y="291"/>
                  </a:lnTo>
                  <a:lnTo>
                    <a:pt x="2230" y="437"/>
                  </a:lnTo>
                  <a:lnTo>
                    <a:pt x="1939" y="631"/>
                  </a:lnTo>
                  <a:lnTo>
                    <a:pt x="1649" y="825"/>
                  </a:lnTo>
                  <a:lnTo>
                    <a:pt x="1406" y="1067"/>
                  </a:lnTo>
                  <a:lnTo>
                    <a:pt x="1164" y="1309"/>
                  </a:lnTo>
                  <a:lnTo>
                    <a:pt x="970" y="1551"/>
                  </a:lnTo>
                  <a:lnTo>
                    <a:pt x="776" y="1842"/>
                  </a:lnTo>
                  <a:lnTo>
                    <a:pt x="631" y="2182"/>
                  </a:lnTo>
                  <a:lnTo>
                    <a:pt x="534" y="2521"/>
                  </a:lnTo>
                  <a:lnTo>
                    <a:pt x="437" y="2860"/>
                  </a:lnTo>
                  <a:lnTo>
                    <a:pt x="389" y="3199"/>
                  </a:lnTo>
                  <a:lnTo>
                    <a:pt x="340" y="3539"/>
                  </a:lnTo>
                  <a:lnTo>
                    <a:pt x="389" y="3878"/>
                  </a:lnTo>
                  <a:lnTo>
                    <a:pt x="437" y="4217"/>
                  </a:lnTo>
                  <a:lnTo>
                    <a:pt x="485" y="4508"/>
                  </a:lnTo>
                  <a:lnTo>
                    <a:pt x="582" y="4847"/>
                  </a:lnTo>
                  <a:lnTo>
                    <a:pt x="873" y="5380"/>
                  </a:lnTo>
                  <a:lnTo>
                    <a:pt x="1261" y="5913"/>
                  </a:lnTo>
                  <a:lnTo>
                    <a:pt x="1697" y="6349"/>
                  </a:lnTo>
                  <a:lnTo>
                    <a:pt x="2230" y="6689"/>
                  </a:lnTo>
                  <a:lnTo>
                    <a:pt x="2763" y="6931"/>
                  </a:lnTo>
                  <a:lnTo>
                    <a:pt x="3103" y="7028"/>
                  </a:lnTo>
                  <a:lnTo>
                    <a:pt x="3393" y="7076"/>
                  </a:lnTo>
                  <a:lnTo>
                    <a:pt x="3393" y="8143"/>
                  </a:lnTo>
                  <a:lnTo>
                    <a:pt x="3151" y="8046"/>
                  </a:lnTo>
                  <a:lnTo>
                    <a:pt x="2909" y="7949"/>
                  </a:lnTo>
                  <a:lnTo>
                    <a:pt x="2618" y="7900"/>
                  </a:lnTo>
                  <a:lnTo>
                    <a:pt x="2327" y="7852"/>
                  </a:lnTo>
                  <a:lnTo>
                    <a:pt x="534" y="7852"/>
                  </a:lnTo>
                  <a:lnTo>
                    <a:pt x="340" y="7900"/>
                  </a:lnTo>
                  <a:lnTo>
                    <a:pt x="146" y="7997"/>
                  </a:lnTo>
                  <a:lnTo>
                    <a:pt x="49" y="8191"/>
                  </a:lnTo>
                  <a:lnTo>
                    <a:pt x="1" y="8385"/>
                  </a:lnTo>
                  <a:lnTo>
                    <a:pt x="1" y="8821"/>
                  </a:lnTo>
                  <a:lnTo>
                    <a:pt x="49" y="9209"/>
                  </a:lnTo>
                  <a:lnTo>
                    <a:pt x="195" y="9645"/>
                  </a:lnTo>
                  <a:lnTo>
                    <a:pt x="389" y="9984"/>
                  </a:lnTo>
                  <a:lnTo>
                    <a:pt x="631" y="10275"/>
                  </a:lnTo>
                  <a:lnTo>
                    <a:pt x="970" y="10566"/>
                  </a:lnTo>
                  <a:lnTo>
                    <a:pt x="1309" y="10760"/>
                  </a:lnTo>
                  <a:lnTo>
                    <a:pt x="1697" y="10857"/>
                  </a:lnTo>
                  <a:lnTo>
                    <a:pt x="2133" y="10905"/>
                  </a:lnTo>
                  <a:lnTo>
                    <a:pt x="3393" y="10905"/>
                  </a:lnTo>
                  <a:lnTo>
                    <a:pt x="3393" y="11923"/>
                  </a:lnTo>
                  <a:lnTo>
                    <a:pt x="922" y="11923"/>
                  </a:lnTo>
                  <a:lnTo>
                    <a:pt x="728" y="11971"/>
                  </a:lnTo>
                  <a:lnTo>
                    <a:pt x="534" y="12117"/>
                  </a:lnTo>
                  <a:lnTo>
                    <a:pt x="437" y="12311"/>
                  </a:lnTo>
                  <a:lnTo>
                    <a:pt x="437" y="12505"/>
                  </a:lnTo>
                  <a:lnTo>
                    <a:pt x="1019" y="16333"/>
                  </a:lnTo>
                  <a:lnTo>
                    <a:pt x="485" y="16333"/>
                  </a:lnTo>
                  <a:lnTo>
                    <a:pt x="292" y="16382"/>
                  </a:lnTo>
                  <a:lnTo>
                    <a:pt x="146" y="16479"/>
                  </a:lnTo>
                  <a:lnTo>
                    <a:pt x="49" y="16624"/>
                  </a:lnTo>
                  <a:lnTo>
                    <a:pt x="1" y="16818"/>
                  </a:lnTo>
                  <a:lnTo>
                    <a:pt x="49" y="17012"/>
                  </a:lnTo>
                  <a:lnTo>
                    <a:pt x="146" y="17206"/>
                  </a:lnTo>
                  <a:lnTo>
                    <a:pt x="292" y="17303"/>
                  </a:lnTo>
                  <a:lnTo>
                    <a:pt x="485" y="17351"/>
                  </a:lnTo>
                  <a:lnTo>
                    <a:pt x="7319" y="17351"/>
                  </a:lnTo>
                  <a:lnTo>
                    <a:pt x="7513" y="17303"/>
                  </a:lnTo>
                  <a:lnTo>
                    <a:pt x="7707" y="17206"/>
                  </a:lnTo>
                  <a:lnTo>
                    <a:pt x="7804" y="17012"/>
                  </a:lnTo>
                  <a:lnTo>
                    <a:pt x="7852" y="16818"/>
                  </a:lnTo>
                  <a:lnTo>
                    <a:pt x="7804" y="16624"/>
                  </a:lnTo>
                  <a:lnTo>
                    <a:pt x="7707" y="16479"/>
                  </a:lnTo>
                  <a:lnTo>
                    <a:pt x="7513" y="16382"/>
                  </a:lnTo>
                  <a:lnTo>
                    <a:pt x="7319" y="16333"/>
                  </a:lnTo>
                  <a:lnTo>
                    <a:pt x="6834" y="16333"/>
                  </a:lnTo>
                  <a:lnTo>
                    <a:pt x="7416" y="12505"/>
                  </a:lnTo>
                  <a:lnTo>
                    <a:pt x="7368" y="12311"/>
                  </a:lnTo>
                  <a:lnTo>
                    <a:pt x="7271" y="12117"/>
                  </a:lnTo>
                  <a:lnTo>
                    <a:pt x="7125" y="11971"/>
                  </a:lnTo>
                  <a:lnTo>
                    <a:pt x="6883" y="11923"/>
                  </a:lnTo>
                  <a:lnTo>
                    <a:pt x="4411" y="11923"/>
                  </a:lnTo>
                  <a:lnTo>
                    <a:pt x="4411" y="10905"/>
                  </a:lnTo>
                  <a:lnTo>
                    <a:pt x="5720" y="10905"/>
                  </a:lnTo>
                  <a:lnTo>
                    <a:pt x="6156" y="10857"/>
                  </a:lnTo>
                  <a:lnTo>
                    <a:pt x="6544" y="10760"/>
                  </a:lnTo>
                  <a:lnTo>
                    <a:pt x="6883" y="10566"/>
                  </a:lnTo>
                  <a:lnTo>
                    <a:pt x="7174" y="10275"/>
                  </a:lnTo>
                  <a:lnTo>
                    <a:pt x="7464" y="9984"/>
                  </a:lnTo>
                  <a:lnTo>
                    <a:pt x="7658" y="9645"/>
                  </a:lnTo>
                  <a:lnTo>
                    <a:pt x="7755" y="9209"/>
                  </a:lnTo>
                  <a:lnTo>
                    <a:pt x="7804" y="8821"/>
                  </a:lnTo>
                  <a:lnTo>
                    <a:pt x="7804" y="8385"/>
                  </a:lnTo>
                  <a:lnTo>
                    <a:pt x="7755" y="8191"/>
                  </a:lnTo>
                  <a:lnTo>
                    <a:pt x="7658" y="7997"/>
                  </a:lnTo>
                  <a:lnTo>
                    <a:pt x="7513" y="7900"/>
                  </a:lnTo>
                  <a:lnTo>
                    <a:pt x="7319" y="7852"/>
                  </a:lnTo>
                  <a:lnTo>
                    <a:pt x="5526" y="7852"/>
                  </a:lnTo>
                  <a:lnTo>
                    <a:pt x="5235" y="7900"/>
                  </a:lnTo>
                  <a:lnTo>
                    <a:pt x="4944" y="7949"/>
                  </a:lnTo>
                  <a:lnTo>
                    <a:pt x="4653" y="8046"/>
                  </a:lnTo>
                  <a:lnTo>
                    <a:pt x="4411" y="8143"/>
                  </a:lnTo>
                  <a:lnTo>
                    <a:pt x="4411" y="7076"/>
                  </a:lnTo>
                  <a:lnTo>
                    <a:pt x="4750" y="7028"/>
                  </a:lnTo>
                  <a:lnTo>
                    <a:pt x="5041" y="6931"/>
                  </a:lnTo>
                  <a:lnTo>
                    <a:pt x="5623" y="6689"/>
                  </a:lnTo>
                  <a:lnTo>
                    <a:pt x="6156" y="6349"/>
                  </a:lnTo>
                  <a:lnTo>
                    <a:pt x="6592" y="5913"/>
                  </a:lnTo>
                  <a:lnTo>
                    <a:pt x="6980" y="5380"/>
                  </a:lnTo>
                  <a:lnTo>
                    <a:pt x="7222" y="4847"/>
                  </a:lnTo>
                  <a:lnTo>
                    <a:pt x="7319" y="4508"/>
                  </a:lnTo>
                  <a:lnTo>
                    <a:pt x="7416" y="4217"/>
                  </a:lnTo>
                  <a:lnTo>
                    <a:pt x="7464" y="3878"/>
                  </a:lnTo>
                  <a:lnTo>
                    <a:pt x="7464" y="3539"/>
                  </a:lnTo>
                  <a:lnTo>
                    <a:pt x="7464" y="3199"/>
                  </a:lnTo>
                  <a:lnTo>
                    <a:pt x="7416" y="2860"/>
                  </a:lnTo>
                  <a:lnTo>
                    <a:pt x="7319" y="2521"/>
                  </a:lnTo>
                  <a:lnTo>
                    <a:pt x="7174" y="2182"/>
                  </a:lnTo>
                  <a:lnTo>
                    <a:pt x="7028" y="1842"/>
                  </a:lnTo>
                  <a:lnTo>
                    <a:pt x="6883" y="1551"/>
                  </a:lnTo>
                  <a:lnTo>
                    <a:pt x="6641" y="1309"/>
                  </a:lnTo>
                  <a:lnTo>
                    <a:pt x="6447" y="1067"/>
                  </a:lnTo>
                  <a:lnTo>
                    <a:pt x="6156" y="825"/>
                  </a:lnTo>
                  <a:lnTo>
                    <a:pt x="5914" y="631"/>
                  </a:lnTo>
                  <a:lnTo>
                    <a:pt x="5623" y="437"/>
                  </a:lnTo>
                  <a:lnTo>
                    <a:pt x="5284" y="291"/>
                  </a:lnTo>
                  <a:lnTo>
                    <a:pt x="4993" y="146"/>
                  </a:lnTo>
                  <a:lnTo>
                    <a:pt x="4653" y="49"/>
                  </a:lnTo>
                  <a:lnTo>
                    <a:pt x="4266"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87" name="Google Shape;387;p29"/>
            <p:cNvSpPr/>
            <p:nvPr/>
          </p:nvSpPr>
          <p:spPr>
            <a:xfrm>
              <a:off x="1359575" y="3186992"/>
              <a:ext cx="69020" cy="69020"/>
            </a:xfrm>
            <a:custGeom>
              <a:rect b="b" l="l" r="r" t="t"/>
              <a:pathLst>
                <a:path extrusionOk="0" h="3054" w="3054">
                  <a:moveTo>
                    <a:pt x="1552" y="1018"/>
                  </a:moveTo>
                  <a:lnTo>
                    <a:pt x="1745" y="1066"/>
                  </a:lnTo>
                  <a:lnTo>
                    <a:pt x="1891" y="1163"/>
                  </a:lnTo>
                  <a:lnTo>
                    <a:pt x="1988" y="1309"/>
                  </a:lnTo>
                  <a:lnTo>
                    <a:pt x="2036" y="1503"/>
                  </a:lnTo>
                  <a:lnTo>
                    <a:pt x="1988" y="1696"/>
                  </a:lnTo>
                  <a:lnTo>
                    <a:pt x="1891" y="1890"/>
                  </a:lnTo>
                  <a:lnTo>
                    <a:pt x="1745" y="1987"/>
                  </a:lnTo>
                  <a:lnTo>
                    <a:pt x="1552" y="2036"/>
                  </a:lnTo>
                  <a:lnTo>
                    <a:pt x="1358" y="1987"/>
                  </a:lnTo>
                  <a:lnTo>
                    <a:pt x="1164" y="1890"/>
                  </a:lnTo>
                  <a:lnTo>
                    <a:pt x="1067" y="1696"/>
                  </a:lnTo>
                  <a:lnTo>
                    <a:pt x="1018" y="1503"/>
                  </a:lnTo>
                  <a:lnTo>
                    <a:pt x="1067" y="1309"/>
                  </a:lnTo>
                  <a:lnTo>
                    <a:pt x="1164" y="1163"/>
                  </a:lnTo>
                  <a:lnTo>
                    <a:pt x="1358" y="1066"/>
                  </a:lnTo>
                  <a:lnTo>
                    <a:pt x="1552" y="1018"/>
                  </a:lnTo>
                  <a:close/>
                  <a:moveTo>
                    <a:pt x="1552" y="0"/>
                  </a:moveTo>
                  <a:lnTo>
                    <a:pt x="1212" y="49"/>
                  </a:lnTo>
                  <a:lnTo>
                    <a:pt x="970" y="97"/>
                  </a:lnTo>
                  <a:lnTo>
                    <a:pt x="679" y="242"/>
                  </a:lnTo>
                  <a:lnTo>
                    <a:pt x="485" y="436"/>
                  </a:lnTo>
                  <a:lnTo>
                    <a:pt x="291" y="679"/>
                  </a:lnTo>
                  <a:lnTo>
                    <a:pt x="146" y="921"/>
                  </a:lnTo>
                  <a:lnTo>
                    <a:pt x="49" y="1212"/>
                  </a:lnTo>
                  <a:lnTo>
                    <a:pt x="1" y="1503"/>
                  </a:lnTo>
                  <a:lnTo>
                    <a:pt x="49" y="1842"/>
                  </a:lnTo>
                  <a:lnTo>
                    <a:pt x="146" y="2133"/>
                  </a:lnTo>
                  <a:lnTo>
                    <a:pt x="291" y="2375"/>
                  </a:lnTo>
                  <a:lnTo>
                    <a:pt x="485" y="2617"/>
                  </a:lnTo>
                  <a:lnTo>
                    <a:pt x="679" y="2763"/>
                  </a:lnTo>
                  <a:lnTo>
                    <a:pt x="970" y="2908"/>
                  </a:lnTo>
                  <a:lnTo>
                    <a:pt x="1212" y="3005"/>
                  </a:lnTo>
                  <a:lnTo>
                    <a:pt x="1552" y="3053"/>
                  </a:lnTo>
                  <a:lnTo>
                    <a:pt x="1842" y="3005"/>
                  </a:lnTo>
                  <a:lnTo>
                    <a:pt x="2133" y="2908"/>
                  </a:lnTo>
                  <a:lnTo>
                    <a:pt x="2375" y="2763"/>
                  </a:lnTo>
                  <a:lnTo>
                    <a:pt x="2618" y="2617"/>
                  </a:lnTo>
                  <a:lnTo>
                    <a:pt x="2812" y="2375"/>
                  </a:lnTo>
                  <a:lnTo>
                    <a:pt x="2957" y="2133"/>
                  </a:lnTo>
                  <a:lnTo>
                    <a:pt x="3054" y="1842"/>
                  </a:lnTo>
                  <a:lnTo>
                    <a:pt x="3054" y="1503"/>
                  </a:lnTo>
                  <a:lnTo>
                    <a:pt x="3054" y="1212"/>
                  </a:lnTo>
                  <a:lnTo>
                    <a:pt x="2957" y="921"/>
                  </a:lnTo>
                  <a:lnTo>
                    <a:pt x="2812" y="679"/>
                  </a:lnTo>
                  <a:lnTo>
                    <a:pt x="2618" y="436"/>
                  </a:lnTo>
                  <a:lnTo>
                    <a:pt x="2375" y="242"/>
                  </a:lnTo>
                  <a:lnTo>
                    <a:pt x="2133" y="97"/>
                  </a:lnTo>
                  <a:lnTo>
                    <a:pt x="1842" y="49"/>
                  </a:lnTo>
                  <a:lnTo>
                    <a:pt x="1552"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88" name="Google Shape;388;p29"/>
            <p:cNvSpPr/>
            <p:nvPr/>
          </p:nvSpPr>
          <p:spPr>
            <a:xfrm>
              <a:off x="1498678" y="3140979"/>
              <a:ext cx="147894" cy="171986"/>
            </a:xfrm>
            <a:custGeom>
              <a:rect b="b" l="l" r="r" t="t"/>
              <a:pathLst>
                <a:path extrusionOk="0" h="7610" w="6544">
                  <a:moveTo>
                    <a:pt x="3248" y="1212"/>
                  </a:moveTo>
                  <a:lnTo>
                    <a:pt x="4799" y="2763"/>
                  </a:lnTo>
                  <a:lnTo>
                    <a:pt x="4266" y="2763"/>
                  </a:lnTo>
                  <a:lnTo>
                    <a:pt x="4072" y="2812"/>
                  </a:lnTo>
                  <a:lnTo>
                    <a:pt x="3926" y="2908"/>
                  </a:lnTo>
                  <a:lnTo>
                    <a:pt x="3829" y="3054"/>
                  </a:lnTo>
                  <a:lnTo>
                    <a:pt x="3781" y="3248"/>
                  </a:lnTo>
                  <a:lnTo>
                    <a:pt x="3781" y="6592"/>
                  </a:lnTo>
                  <a:lnTo>
                    <a:pt x="2763" y="6592"/>
                  </a:lnTo>
                  <a:lnTo>
                    <a:pt x="2763" y="3248"/>
                  </a:lnTo>
                  <a:lnTo>
                    <a:pt x="2715" y="3054"/>
                  </a:lnTo>
                  <a:lnTo>
                    <a:pt x="2618" y="2908"/>
                  </a:lnTo>
                  <a:lnTo>
                    <a:pt x="2472" y="2812"/>
                  </a:lnTo>
                  <a:lnTo>
                    <a:pt x="2230" y="2763"/>
                  </a:lnTo>
                  <a:lnTo>
                    <a:pt x="1745" y="2763"/>
                  </a:lnTo>
                  <a:lnTo>
                    <a:pt x="3248" y="1212"/>
                  </a:lnTo>
                  <a:close/>
                  <a:moveTo>
                    <a:pt x="3248" y="1"/>
                  </a:moveTo>
                  <a:lnTo>
                    <a:pt x="3054" y="49"/>
                  </a:lnTo>
                  <a:lnTo>
                    <a:pt x="2909" y="146"/>
                  </a:lnTo>
                  <a:lnTo>
                    <a:pt x="146" y="2908"/>
                  </a:lnTo>
                  <a:lnTo>
                    <a:pt x="49" y="3005"/>
                  </a:lnTo>
                  <a:lnTo>
                    <a:pt x="1" y="3151"/>
                  </a:lnTo>
                  <a:lnTo>
                    <a:pt x="1" y="3296"/>
                  </a:lnTo>
                  <a:lnTo>
                    <a:pt x="49" y="3442"/>
                  </a:lnTo>
                  <a:lnTo>
                    <a:pt x="98" y="3587"/>
                  </a:lnTo>
                  <a:lnTo>
                    <a:pt x="243" y="3684"/>
                  </a:lnTo>
                  <a:lnTo>
                    <a:pt x="340" y="3732"/>
                  </a:lnTo>
                  <a:lnTo>
                    <a:pt x="534" y="3781"/>
                  </a:lnTo>
                  <a:lnTo>
                    <a:pt x="1745" y="3781"/>
                  </a:lnTo>
                  <a:lnTo>
                    <a:pt x="1745" y="7125"/>
                  </a:lnTo>
                  <a:lnTo>
                    <a:pt x="1794" y="7319"/>
                  </a:lnTo>
                  <a:lnTo>
                    <a:pt x="1891" y="7464"/>
                  </a:lnTo>
                  <a:lnTo>
                    <a:pt x="2036" y="7561"/>
                  </a:lnTo>
                  <a:lnTo>
                    <a:pt x="2230" y="7610"/>
                  </a:lnTo>
                  <a:lnTo>
                    <a:pt x="4266" y="7610"/>
                  </a:lnTo>
                  <a:lnTo>
                    <a:pt x="4459" y="7561"/>
                  </a:lnTo>
                  <a:lnTo>
                    <a:pt x="4653" y="7464"/>
                  </a:lnTo>
                  <a:lnTo>
                    <a:pt x="4750" y="7319"/>
                  </a:lnTo>
                  <a:lnTo>
                    <a:pt x="4799" y="7125"/>
                  </a:lnTo>
                  <a:lnTo>
                    <a:pt x="4799" y="3781"/>
                  </a:lnTo>
                  <a:lnTo>
                    <a:pt x="6010" y="3781"/>
                  </a:lnTo>
                  <a:lnTo>
                    <a:pt x="6156" y="3732"/>
                  </a:lnTo>
                  <a:lnTo>
                    <a:pt x="6301" y="3684"/>
                  </a:lnTo>
                  <a:lnTo>
                    <a:pt x="6398" y="3587"/>
                  </a:lnTo>
                  <a:lnTo>
                    <a:pt x="6495" y="3442"/>
                  </a:lnTo>
                  <a:lnTo>
                    <a:pt x="6543" y="3296"/>
                  </a:lnTo>
                  <a:lnTo>
                    <a:pt x="6543" y="3151"/>
                  </a:lnTo>
                  <a:lnTo>
                    <a:pt x="6447" y="3005"/>
                  </a:lnTo>
                  <a:lnTo>
                    <a:pt x="6398" y="2908"/>
                  </a:lnTo>
                  <a:lnTo>
                    <a:pt x="3636" y="146"/>
                  </a:lnTo>
                  <a:lnTo>
                    <a:pt x="3442" y="49"/>
                  </a:lnTo>
                  <a:lnTo>
                    <a:pt x="3248"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89" name="Google Shape;389;p29"/>
            <p:cNvSpPr/>
            <p:nvPr/>
          </p:nvSpPr>
          <p:spPr>
            <a:xfrm>
              <a:off x="1538115" y="3335949"/>
              <a:ext cx="69020" cy="95304"/>
            </a:xfrm>
            <a:custGeom>
              <a:rect b="b" l="l" r="r" t="t"/>
              <a:pathLst>
                <a:path extrusionOk="0" h="4217" w="3054">
                  <a:moveTo>
                    <a:pt x="2036" y="1018"/>
                  </a:moveTo>
                  <a:lnTo>
                    <a:pt x="2036" y="3199"/>
                  </a:lnTo>
                  <a:lnTo>
                    <a:pt x="1018" y="3199"/>
                  </a:lnTo>
                  <a:lnTo>
                    <a:pt x="1018" y="1018"/>
                  </a:lnTo>
                  <a:close/>
                  <a:moveTo>
                    <a:pt x="485" y="0"/>
                  </a:moveTo>
                  <a:lnTo>
                    <a:pt x="291" y="49"/>
                  </a:lnTo>
                  <a:lnTo>
                    <a:pt x="146" y="146"/>
                  </a:lnTo>
                  <a:lnTo>
                    <a:pt x="49" y="340"/>
                  </a:lnTo>
                  <a:lnTo>
                    <a:pt x="0" y="533"/>
                  </a:lnTo>
                  <a:lnTo>
                    <a:pt x="0" y="3684"/>
                  </a:lnTo>
                  <a:lnTo>
                    <a:pt x="49" y="3878"/>
                  </a:lnTo>
                  <a:lnTo>
                    <a:pt x="146" y="4023"/>
                  </a:lnTo>
                  <a:lnTo>
                    <a:pt x="291" y="4168"/>
                  </a:lnTo>
                  <a:lnTo>
                    <a:pt x="485" y="4217"/>
                  </a:lnTo>
                  <a:lnTo>
                    <a:pt x="2521" y="4217"/>
                  </a:lnTo>
                  <a:lnTo>
                    <a:pt x="2714" y="4168"/>
                  </a:lnTo>
                  <a:lnTo>
                    <a:pt x="2908" y="4023"/>
                  </a:lnTo>
                  <a:lnTo>
                    <a:pt x="3005" y="3878"/>
                  </a:lnTo>
                  <a:lnTo>
                    <a:pt x="3054" y="3684"/>
                  </a:lnTo>
                  <a:lnTo>
                    <a:pt x="3054" y="533"/>
                  </a:lnTo>
                  <a:lnTo>
                    <a:pt x="3005" y="340"/>
                  </a:lnTo>
                  <a:lnTo>
                    <a:pt x="2908" y="146"/>
                  </a:lnTo>
                  <a:lnTo>
                    <a:pt x="2714" y="49"/>
                  </a:lnTo>
                  <a:lnTo>
                    <a:pt x="2521"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390" name="Google Shape;390;p29"/>
            <p:cNvSpPr/>
            <p:nvPr/>
          </p:nvSpPr>
          <p:spPr>
            <a:xfrm>
              <a:off x="1538115" y="3453152"/>
              <a:ext cx="69020" cy="79959"/>
            </a:xfrm>
            <a:custGeom>
              <a:rect b="b" l="l" r="r" t="t"/>
              <a:pathLst>
                <a:path extrusionOk="0" h="3538" w="3054">
                  <a:moveTo>
                    <a:pt x="2036" y="1018"/>
                  </a:moveTo>
                  <a:lnTo>
                    <a:pt x="2036" y="2520"/>
                  </a:lnTo>
                  <a:lnTo>
                    <a:pt x="1018" y="2520"/>
                  </a:lnTo>
                  <a:lnTo>
                    <a:pt x="1018" y="1018"/>
                  </a:lnTo>
                  <a:close/>
                  <a:moveTo>
                    <a:pt x="485" y="0"/>
                  </a:moveTo>
                  <a:lnTo>
                    <a:pt x="291" y="49"/>
                  </a:lnTo>
                  <a:lnTo>
                    <a:pt x="146" y="194"/>
                  </a:lnTo>
                  <a:lnTo>
                    <a:pt x="49" y="339"/>
                  </a:lnTo>
                  <a:lnTo>
                    <a:pt x="0" y="533"/>
                  </a:lnTo>
                  <a:lnTo>
                    <a:pt x="0" y="3005"/>
                  </a:lnTo>
                  <a:lnTo>
                    <a:pt x="49" y="3199"/>
                  </a:lnTo>
                  <a:lnTo>
                    <a:pt x="146" y="3393"/>
                  </a:lnTo>
                  <a:lnTo>
                    <a:pt x="291" y="3490"/>
                  </a:lnTo>
                  <a:lnTo>
                    <a:pt x="485" y="3538"/>
                  </a:lnTo>
                  <a:lnTo>
                    <a:pt x="2521" y="3538"/>
                  </a:lnTo>
                  <a:lnTo>
                    <a:pt x="2714" y="3490"/>
                  </a:lnTo>
                  <a:lnTo>
                    <a:pt x="2908" y="3393"/>
                  </a:lnTo>
                  <a:lnTo>
                    <a:pt x="3005" y="3199"/>
                  </a:lnTo>
                  <a:lnTo>
                    <a:pt x="3054" y="3005"/>
                  </a:lnTo>
                  <a:lnTo>
                    <a:pt x="3054" y="533"/>
                  </a:lnTo>
                  <a:lnTo>
                    <a:pt x="3005" y="339"/>
                  </a:lnTo>
                  <a:lnTo>
                    <a:pt x="2908" y="194"/>
                  </a:lnTo>
                  <a:lnTo>
                    <a:pt x="2714" y="49"/>
                  </a:lnTo>
                  <a:lnTo>
                    <a:pt x="2521"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grpSp>
        <p:nvGrpSpPr>
          <p:cNvPr id="391" name="Google Shape;391;p29"/>
          <p:cNvGrpSpPr/>
          <p:nvPr/>
        </p:nvGrpSpPr>
        <p:grpSpPr>
          <a:xfrm>
            <a:off x="-250126" y="1629009"/>
            <a:ext cx="2266200" cy="911554"/>
            <a:chOff x="207074" y="1400409"/>
            <a:chExt cx="2266200" cy="911554"/>
          </a:xfrm>
        </p:grpSpPr>
        <p:sp>
          <p:nvSpPr>
            <p:cNvPr id="392" name="Google Shape;392;p29"/>
            <p:cNvSpPr txBox="1"/>
            <p:nvPr/>
          </p:nvSpPr>
          <p:spPr>
            <a:xfrm>
              <a:off x="207074" y="1819363"/>
              <a:ext cx="2266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384655"/>
                  </a:solidFill>
                  <a:latin typeface="Outfit"/>
                  <a:ea typeface="Outfit"/>
                  <a:cs typeface="Outfit"/>
                  <a:sym typeface="Outfit"/>
                </a:rPr>
                <a:t>Relevance</a:t>
              </a:r>
              <a:endParaRPr b="1" sz="1800">
                <a:solidFill>
                  <a:srgbClr val="384655"/>
                </a:solidFill>
                <a:latin typeface="Outfit"/>
                <a:ea typeface="Outfit"/>
                <a:cs typeface="Outfit"/>
                <a:sym typeface="Outfit"/>
              </a:endParaRPr>
            </a:p>
          </p:txBody>
        </p:sp>
        <p:sp>
          <p:nvSpPr>
            <p:cNvPr id="393" name="Google Shape;393;p29"/>
            <p:cNvSpPr/>
            <p:nvPr/>
          </p:nvSpPr>
          <p:spPr>
            <a:xfrm>
              <a:off x="1185173" y="1400409"/>
              <a:ext cx="308897" cy="392155"/>
            </a:xfrm>
            <a:custGeom>
              <a:rect b="b" l="l" r="r" t="t"/>
              <a:pathLst>
                <a:path extrusionOk="0" h="17352" w="13668">
                  <a:moveTo>
                    <a:pt x="10809" y="1745"/>
                  </a:moveTo>
                  <a:lnTo>
                    <a:pt x="11923" y="2909"/>
                  </a:lnTo>
                  <a:lnTo>
                    <a:pt x="10809" y="2909"/>
                  </a:lnTo>
                  <a:lnTo>
                    <a:pt x="10809" y="1745"/>
                  </a:lnTo>
                  <a:close/>
                  <a:moveTo>
                    <a:pt x="9791" y="1018"/>
                  </a:moveTo>
                  <a:lnTo>
                    <a:pt x="9791" y="3393"/>
                  </a:lnTo>
                  <a:lnTo>
                    <a:pt x="9839" y="3587"/>
                  </a:lnTo>
                  <a:lnTo>
                    <a:pt x="9936" y="3781"/>
                  </a:lnTo>
                  <a:lnTo>
                    <a:pt x="10082" y="3878"/>
                  </a:lnTo>
                  <a:lnTo>
                    <a:pt x="10275" y="3926"/>
                  </a:lnTo>
                  <a:lnTo>
                    <a:pt x="12650" y="3926"/>
                  </a:lnTo>
                  <a:lnTo>
                    <a:pt x="12650" y="16333"/>
                  </a:lnTo>
                  <a:lnTo>
                    <a:pt x="1019" y="16333"/>
                  </a:lnTo>
                  <a:lnTo>
                    <a:pt x="1019" y="1018"/>
                  </a:lnTo>
                  <a:close/>
                  <a:moveTo>
                    <a:pt x="486" y="1"/>
                  </a:moveTo>
                  <a:lnTo>
                    <a:pt x="292" y="49"/>
                  </a:lnTo>
                  <a:lnTo>
                    <a:pt x="146" y="146"/>
                  </a:lnTo>
                  <a:lnTo>
                    <a:pt x="49" y="340"/>
                  </a:lnTo>
                  <a:lnTo>
                    <a:pt x="1" y="534"/>
                  </a:lnTo>
                  <a:lnTo>
                    <a:pt x="1" y="16866"/>
                  </a:lnTo>
                  <a:lnTo>
                    <a:pt x="49" y="17060"/>
                  </a:lnTo>
                  <a:lnTo>
                    <a:pt x="146" y="17206"/>
                  </a:lnTo>
                  <a:lnTo>
                    <a:pt x="292" y="17303"/>
                  </a:lnTo>
                  <a:lnTo>
                    <a:pt x="486" y="17351"/>
                  </a:lnTo>
                  <a:lnTo>
                    <a:pt x="13183" y="17351"/>
                  </a:lnTo>
                  <a:lnTo>
                    <a:pt x="13377" y="17303"/>
                  </a:lnTo>
                  <a:lnTo>
                    <a:pt x="13523" y="17206"/>
                  </a:lnTo>
                  <a:lnTo>
                    <a:pt x="13620" y="17060"/>
                  </a:lnTo>
                  <a:lnTo>
                    <a:pt x="13668" y="16866"/>
                  </a:lnTo>
                  <a:lnTo>
                    <a:pt x="13668" y="3345"/>
                  </a:lnTo>
                  <a:lnTo>
                    <a:pt x="13620" y="3199"/>
                  </a:lnTo>
                  <a:lnTo>
                    <a:pt x="13523" y="3054"/>
                  </a:lnTo>
                  <a:lnTo>
                    <a:pt x="10663" y="146"/>
                  </a:lnTo>
                  <a:lnTo>
                    <a:pt x="10469" y="49"/>
                  </a:lnTo>
                  <a:lnTo>
                    <a:pt x="10275"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9"/>
            <p:cNvSpPr/>
            <p:nvPr/>
          </p:nvSpPr>
          <p:spPr>
            <a:xfrm>
              <a:off x="1231187" y="1618386"/>
              <a:ext cx="216892" cy="82174"/>
            </a:xfrm>
            <a:custGeom>
              <a:rect b="b" l="l" r="r" t="t"/>
              <a:pathLst>
                <a:path extrusionOk="0" h="3636" w="9597">
                  <a:moveTo>
                    <a:pt x="8579" y="1018"/>
                  </a:moveTo>
                  <a:lnTo>
                    <a:pt x="8579" y="2617"/>
                  </a:lnTo>
                  <a:lnTo>
                    <a:pt x="1018" y="2617"/>
                  </a:lnTo>
                  <a:lnTo>
                    <a:pt x="1018" y="1018"/>
                  </a:lnTo>
                  <a:close/>
                  <a:moveTo>
                    <a:pt x="485" y="0"/>
                  </a:moveTo>
                  <a:lnTo>
                    <a:pt x="291" y="49"/>
                  </a:lnTo>
                  <a:lnTo>
                    <a:pt x="146" y="146"/>
                  </a:lnTo>
                  <a:lnTo>
                    <a:pt x="49" y="291"/>
                  </a:lnTo>
                  <a:lnTo>
                    <a:pt x="0" y="485"/>
                  </a:lnTo>
                  <a:lnTo>
                    <a:pt x="0" y="3150"/>
                  </a:lnTo>
                  <a:lnTo>
                    <a:pt x="49" y="3344"/>
                  </a:lnTo>
                  <a:lnTo>
                    <a:pt x="146" y="3490"/>
                  </a:lnTo>
                  <a:lnTo>
                    <a:pt x="291" y="3587"/>
                  </a:lnTo>
                  <a:lnTo>
                    <a:pt x="485" y="3635"/>
                  </a:lnTo>
                  <a:lnTo>
                    <a:pt x="9112" y="3635"/>
                  </a:lnTo>
                  <a:lnTo>
                    <a:pt x="9306" y="3587"/>
                  </a:lnTo>
                  <a:lnTo>
                    <a:pt x="9451" y="3490"/>
                  </a:lnTo>
                  <a:lnTo>
                    <a:pt x="9548" y="3344"/>
                  </a:lnTo>
                  <a:lnTo>
                    <a:pt x="9596" y="3150"/>
                  </a:lnTo>
                  <a:lnTo>
                    <a:pt x="9596" y="485"/>
                  </a:lnTo>
                  <a:lnTo>
                    <a:pt x="9548" y="291"/>
                  </a:lnTo>
                  <a:lnTo>
                    <a:pt x="9451" y="146"/>
                  </a:lnTo>
                  <a:lnTo>
                    <a:pt x="9306" y="49"/>
                  </a:lnTo>
                  <a:lnTo>
                    <a:pt x="9112"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9"/>
            <p:cNvSpPr/>
            <p:nvPr/>
          </p:nvSpPr>
          <p:spPr>
            <a:xfrm>
              <a:off x="1231187" y="1723521"/>
              <a:ext cx="216892" cy="23029"/>
            </a:xfrm>
            <a:custGeom>
              <a:rect b="b" l="l" r="r" t="t"/>
              <a:pathLst>
                <a:path extrusionOk="0" h="1019" w="9597">
                  <a:moveTo>
                    <a:pt x="485" y="1"/>
                  </a:moveTo>
                  <a:lnTo>
                    <a:pt x="291" y="49"/>
                  </a:lnTo>
                  <a:lnTo>
                    <a:pt x="146" y="146"/>
                  </a:lnTo>
                  <a:lnTo>
                    <a:pt x="49" y="340"/>
                  </a:lnTo>
                  <a:lnTo>
                    <a:pt x="0" y="534"/>
                  </a:lnTo>
                  <a:lnTo>
                    <a:pt x="49" y="728"/>
                  </a:lnTo>
                  <a:lnTo>
                    <a:pt x="146" y="873"/>
                  </a:lnTo>
                  <a:lnTo>
                    <a:pt x="291" y="970"/>
                  </a:lnTo>
                  <a:lnTo>
                    <a:pt x="485" y="1019"/>
                  </a:lnTo>
                  <a:lnTo>
                    <a:pt x="9112" y="1019"/>
                  </a:lnTo>
                  <a:lnTo>
                    <a:pt x="9306" y="970"/>
                  </a:lnTo>
                  <a:lnTo>
                    <a:pt x="9451" y="873"/>
                  </a:lnTo>
                  <a:lnTo>
                    <a:pt x="9548" y="728"/>
                  </a:lnTo>
                  <a:lnTo>
                    <a:pt x="9596" y="534"/>
                  </a:lnTo>
                  <a:lnTo>
                    <a:pt x="9548" y="340"/>
                  </a:lnTo>
                  <a:lnTo>
                    <a:pt x="9451" y="146"/>
                  </a:lnTo>
                  <a:lnTo>
                    <a:pt x="9306" y="49"/>
                  </a:lnTo>
                  <a:lnTo>
                    <a:pt x="9112"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9"/>
            <p:cNvSpPr/>
            <p:nvPr/>
          </p:nvSpPr>
          <p:spPr>
            <a:xfrm>
              <a:off x="1299100" y="1446422"/>
              <a:ext cx="81066" cy="102966"/>
            </a:xfrm>
            <a:custGeom>
              <a:rect b="b" l="l" r="r" t="t"/>
              <a:pathLst>
                <a:path extrusionOk="0" h="4556" w="3587">
                  <a:moveTo>
                    <a:pt x="1793" y="0"/>
                  </a:moveTo>
                  <a:lnTo>
                    <a:pt x="1454" y="49"/>
                  </a:lnTo>
                  <a:lnTo>
                    <a:pt x="1163" y="146"/>
                  </a:lnTo>
                  <a:lnTo>
                    <a:pt x="873" y="243"/>
                  </a:lnTo>
                  <a:lnTo>
                    <a:pt x="630" y="436"/>
                  </a:lnTo>
                  <a:lnTo>
                    <a:pt x="388" y="679"/>
                  </a:lnTo>
                  <a:lnTo>
                    <a:pt x="243" y="921"/>
                  </a:lnTo>
                  <a:lnTo>
                    <a:pt x="97" y="1212"/>
                  </a:lnTo>
                  <a:lnTo>
                    <a:pt x="49" y="1551"/>
                  </a:lnTo>
                  <a:lnTo>
                    <a:pt x="0" y="1793"/>
                  </a:lnTo>
                  <a:lnTo>
                    <a:pt x="49" y="1987"/>
                  </a:lnTo>
                  <a:lnTo>
                    <a:pt x="146" y="2133"/>
                  </a:lnTo>
                  <a:lnTo>
                    <a:pt x="339" y="2278"/>
                  </a:lnTo>
                  <a:lnTo>
                    <a:pt x="727" y="2278"/>
                  </a:lnTo>
                  <a:lnTo>
                    <a:pt x="873" y="2133"/>
                  </a:lnTo>
                  <a:lnTo>
                    <a:pt x="970" y="1987"/>
                  </a:lnTo>
                  <a:lnTo>
                    <a:pt x="1018" y="1793"/>
                  </a:lnTo>
                  <a:lnTo>
                    <a:pt x="1018" y="1696"/>
                  </a:lnTo>
                  <a:lnTo>
                    <a:pt x="1115" y="1406"/>
                  </a:lnTo>
                  <a:lnTo>
                    <a:pt x="1309" y="1212"/>
                  </a:lnTo>
                  <a:lnTo>
                    <a:pt x="1503" y="1066"/>
                  </a:lnTo>
                  <a:lnTo>
                    <a:pt x="1793" y="1018"/>
                  </a:lnTo>
                  <a:lnTo>
                    <a:pt x="2084" y="1066"/>
                  </a:lnTo>
                  <a:lnTo>
                    <a:pt x="2327" y="1260"/>
                  </a:lnTo>
                  <a:lnTo>
                    <a:pt x="2472" y="1454"/>
                  </a:lnTo>
                  <a:lnTo>
                    <a:pt x="2569" y="1745"/>
                  </a:lnTo>
                  <a:lnTo>
                    <a:pt x="2569" y="1890"/>
                  </a:lnTo>
                  <a:lnTo>
                    <a:pt x="2520" y="2036"/>
                  </a:lnTo>
                  <a:lnTo>
                    <a:pt x="2423" y="2181"/>
                  </a:lnTo>
                  <a:lnTo>
                    <a:pt x="2327" y="2327"/>
                  </a:lnTo>
                  <a:lnTo>
                    <a:pt x="2230" y="2423"/>
                  </a:lnTo>
                  <a:lnTo>
                    <a:pt x="2084" y="2472"/>
                  </a:lnTo>
                  <a:lnTo>
                    <a:pt x="1939" y="2520"/>
                  </a:lnTo>
                  <a:lnTo>
                    <a:pt x="1793" y="2569"/>
                  </a:lnTo>
                  <a:lnTo>
                    <a:pt x="1600" y="2617"/>
                  </a:lnTo>
                  <a:lnTo>
                    <a:pt x="1454" y="2714"/>
                  </a:lnTo>
                  <a:lnTo>
                    <a:pt x="1309" y="2860"/>
                  </a:lnTo>
                  <a:lnTo>
                    <a:pt x="1309" y="3053"/>
                  </a:lnTo>
                  <a:lnTo>
                    <a:pt x="1309" y="4071"/>
                  </a:lnTo>
                  <a:lnTo>
                    <a:pt x="1309" y="4265"/>
                  </a:lnTo>
                  <a:lnTo>
                    <a:pt x="1454" y="4410"/>
                  </a:lnTo>
                  <a:lnTo>
                    <a:pt x="1600" y="4507"/>
                  </a:lnTo>
                  <a:lnTo>
                    <a:pt x="1793" y="4556"/>
                  </a:lnTo>
                  <a:lnTo>
                    <a:pt x="1987" y="4507"/>
                  </a:lnTo>
                  <a:lnTo>
                    <a:pt x="2133" y="4410"/>
                  </a:lnTo>
                  <a:lnTo>
                    <a:pt x="2278" y="4265"/>
                  </a:lnTo>
                  <a:lnTo>
                    <a:pt x="2327" y="4071"/>
                  </a:lnTo>
                  <a:lnTo>
                    <a:pt x="2327" y="3490"/>
                  </a:lnTo>
                  <a:lnTo>
                    <a:pt x="2520" y="3441"/>
                  </a:lnTo>
                  <a:lnTo>
                    <a:pt x="2714" y="3296"/>
                  </a:lnTo>
                  <a:lnTo>
                    <a:pt x="2908" y="3199"/>
                  </a:lnTo>
                  <a:lnTo>
                    <a:pt x="3102" y="3005"/>
                  </a:lnTo>
                  <a:lnTo>
                    <a:pt x="3296" y="2714"/>
                  </a:lnTo>
                  <a:lnTo>
                    <a:pt x="3490" y="2423"/>
                  </a:lnTo>
                  <a:lnTo>
                    <a:pt x="3538" y="2084"/>
                  </a:lnTo>
                  <a:lnTo>
                    <a:pt x="3587" y="1696"/>
                  </a:lnTo>
                  <a:lnTo>
                    <a:pt x="3538" y="1357"/>
                  </a:lnTo>
                  <a:lnTo>
                    <a:pt x="3393" y="1066"/>
                  </a:lnTo>
                  <a:lnTo>
                    <a:pt x="3247" y="776"/>
                  </a:lnTo>
                  <a:lnTo>
                    <a:pt x="3054" y="533"/>
                  </a:lnTo>
                  <a:lnTo>
                    <a:pt x="2763" y="291"/>
                  </a:lnTo>
                  <a:lnTo>
                    <a:pt x="2472" y="146"/>
                  </a:lnTo>
                  <a:lnTo>
                    <a:pt x="2181" y="49"/>
                  </a:lnTo>
                  <a:lnTo>
                    <a:pt x="1842" y="0"/>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9"/>
            <p:cNvSpPr/>
            <p:nvPr/>
          </p:nvSpPr>
          <p:spPr>
            <a:xfrm>
              <a:off x="1328661" y="1572372"/>
              <a:ext cx="23029" cy="23029"/>
            </a:xfrm>
            <a:custGeom>
              <a:rect b="b" l="l" r="r" t="t"/>
              <a:pathLst>
                <a:path extrusionOk="0" h="1019" w="1019">
                  <a:moveTo>
                    <a:pt x="485" y="1"/>
                  </a:moveTo>
                  <a:lnTo>
                    <a:pt x="292" y="49"/>
                  </a:lnTo>
                  <a:lnTo>
                    <a:pt x="146" y="195"/>
                  </a:lnTo>
                  <a:lnTo>
                    <a:pt x="1" y="340"/>
                  </a:lnTo>
                  <a:lnTo>
                    <a:pt x="1" y="534"/>
                  </a:lnTo>
                  <a:lnTo>
                    <a:pt x="1" y="728"/>
                  </a:lnTo>
                  <a:lnTo>
                    <a:pt x="146" y="873"/>
                  </a:lnTo>
                  <a:lnTo>
                    <a:pt x="292" y="1018"/>
                  </a:lnTo>
                  <a:lnTo>
                    <a:pt x="679" y="1018"/>
                  </a:lnTo>
                  <a:lnTo>
                    <a:pt x="825" y="873"/>
                  </a:lnTo>
                  <a:lnTo>
                    <a:pt x="970" y="728"/>
                  </a:lnTo>
                  <a:lnTo>
                    <a:pt x="1019" y="534"/>
                  </a:lnTo>
                  <a:lnTo>
                    <a:pt x="970" y="340"/>
                  </a:lnTo>
                  <a:lnTo>
                    <a:pt x="825" y="195"/>
                  </a:lnTo>
                  <a:lnTo>
                    <a:pt x="679" y="49"/>
                  </a:lnTo>
                  <a:lnTo>
                    <a:pt x="485" y="1"/>
                  </a:lnTo>
                  <a:close/>
                </a:path>
              </a:pathLst>
            </a:custGeom>
            <a:solidFill>
              <a:srgbClr val="3846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29"/>
          <p:cNvSpPr/>
          <p:nvPr/>
        </p:nvSpPr>
        <p:spPr>
          <a:xfrm>
            <a:off x="5276975" y="1254950"/>
            <a:ext cx="774300" cy="3345300"/>
          </a:xfrm>
          <a:prstGeom prst="chevron">
            <a:avLst>
              <a:gd fmla="val 62544" name="adj"/>
            </a:avLst>
          </a:prstGeom>
          <a:solidFill>
            <a:srgbClr val="869FB1"/>
          </a:solid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402" name="Shape 402"/>
        <p:cNvGrpSpPr/>
        <p:nvPr/>
      </p:nvGrpSpPr>
      <p:grpSpPr>
        <a:xfrm>
          <a:off x="0" y="0"/>
          <a:ext cx="0" cy="0"/>
          <a:chOff x="0" y="0"/>
          <a:chExt cx="0" cy="0"/>
        </a:xfrm>
      </p:grpSpPr>
      <p:sp>
        <p:nvSpPr>
          <p:cNvPr id="403" name="Google Shape;403;p30"/>
          <p:cNvSpPr txBox="1"/>
          <p:nvPr>
            <p:ph type="ctrTitle"/>
          </p:nvPr>
        </p:nvSpPr>
        <p:spPr>
          <a:xfrm>
            <a:off x="185275" y="316575"/>
            <a:ext cx="756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Text scraping</a:t>
            </a:r>
            <a:endParaRPr b="1" sz="4280">
              <a:solidFill>
                <a:srgbClr val="FFF1E0"/>
              </a:solidFill>
              <a:latin typeface="Helvetica Neue"/>
              <a:ea typeface="Helvetica Neue"/>
              <a:cs typeface="Helvetica Neue"/>
              <a:sym typeface="Helvetica Neue"/>
            </a:endParaRPr>
          </a:p>
        </p:txBody>
      </p:sp>
      <p:cxnSp>
        <p:nvCxnSpPr>
          <p:cNvPr id="404" name="Google Shape;404;p30"/>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405" name="Google Shape;405;p30"/>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406" name="Google Shape;406;p30"/>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id="407" name="Google Shape;407;p30"/>
          <p:cNvPicPr preferRelativeResize="0"/>
          <p:nvPr/>
        </p:nvPicPr>
        <p:blipFill>
          <a:blip r:embed="rId3">
            <a:alphaModFix/>
          </a:blip>
          <a:stretch>
            <a:fillRect/>
          </a:stretch>
        </p:blipFill>
        <p:spPr>
          <a:xfrm>
            <a:off x="1586800" y="1184750"/>
            <a:ext cx="4083684" cy="3614299"/>
          </a:xfrm>
          <a:prstGeom prst="rect">
            <a:avLst/>
          </a:prstGeom>
          <a:noFill/>
          <a:ln>
            <a:noFill/>
          </a:ln>
        </p:spPr>
      </p:pic>
      <p:grpSp>
        <p:nvGrpSpPr>
          <p:cNvPr id="408" name="Google Shape;408;p30"/>
          <p:cNvGrpSpPr/>
          <p:nvPr/>
        </p:nvGrpSpPr>
        <p:grpSpPr>
          <a:xfrm>
            <a:off x="1597300" y="1463825"/>
            <a:ext cx="5509200" cy="535775"/>
            <a:chOff x="1597300" y="1463825"/>
            <a:chExt cx="5509200" cy="535775"/>
          </a:xfrm>
        </p:grpSpPr>
        <p:sp>
          <p:nvSpPr>
            <p:cNvPr id="409" name="Google Shape;409;p30"/>
            <p:cNvSpPr txBox="1"/>
            <p:nvPr/>
          </p:nvSpPr>
          <p:spPr>
            <a:xfrm>
              <a:off x="6324400" y="1639600"/>
              <a:ext cx="782100" cy="360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Title</a:t>
              </a:r>
              <a:endParaRPr>
                <a:solidFill>
                  <a:schemeClr val="dk2"/>
                </a:solidFill>
              </a:endParaRPr>
            </a:p>
          </p:txBody>
        </p:sp>
        <p:sp>
          <p:nvSpPr>
            <p:cNvPr id="410" name="Google Shape;410;p30"/>
            <p:cNvSpPr/>
            <p:nvPr/>
          </p:nvSpPr>
          <p:spPr>
            <a:xfrm>
              <a:off x="1597300" y="1463825"/>
              <a:ext cx="3479100" cy="202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11" name="Google Shape;411;p30"/>
            <p:cNvCxnSpPr>
              <a:stCxn id="410" idx="3"/>
              <a:endCxn id="409" idx="1"/>
            </p:cNvCxnSpPr>
            <p:nvPr/>
          </p:nvCxnSpPr>
          <p:spPr>
            <a:xfrm>
              <a:off x="5076400" y="1565225"/>
              <a:ext cx="1248000" cy="254400"/>
            </a:xfrm>
            <a:prstGeom prst="straightConnector1">
              <a:avLst/>
            </a:prstGeom>
            <a:noFill/>
            <a:ln cap="flat" cmpd="sng" w="9525">
              <a:solidFill>
                <a:schemeClr val="dk2"/>
              </a:solidFill>
              <a:prstDash val="solid"/>
              <a:round/>
              <a:headEnd len="med" w="med" type="none"/>
              <a:tailEnd len="med" w="med" type="none"/>
            </a:ln>
          </p:spPr>
        </p:cxnSp>
      </p:grpSp>
      <p:grpSp>
        <p:nvGrpSpPr>
          <p:cNvPr id="412" name="Google Shape;412;p30"/>
          <p:cNvGrpSpPr/>
          <p:nvPr/>
        </p:nvGrpSpPr>
        <p:grpSpPr>
          <a:xfrm>
            <a:off x="2076125" y="1184750"/>
            <a:ext cx="5189975" cy="360000"/>
            <a:chOff x="2076125" y="1184750"/>
            <a:chExt cx="5189975" cy="360000"/>
          </a:xfrm>
        </p:grpSpPr>
        <p:sp>
          <p:nvSpPr>
            <p:cNvPr id="413" name="Google Shape;413;p30"/>
            <p:cNvSpPr/>
            <p:nvPr/>
          </p:nvSpPr>
          <p:spPr>
            <a:xfrm>
              <a:off x="2076125" y="1214875"/>
              <a:ext cx="390300" cy="1587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30"/>
            <p:cNvSpPr txBox="1"/>
            <p:nvPr/>
          </p:nvSpPr>
          <p:spPr>
            <a:xfrm>
              <a:off x="6324400" y="1184750"/>
              <a:ext cx="941700" cy="360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subreddit</a:t>
              </a:r>
              <a:endParaRPr>
                <a:solidFill>
                  <a:schemeClr val="dk2"/>
                </a:solidFill>
              </a:endParaRPr>
            </a:p>
          </p:txBody>
        </p:sp>
        <p:cxnSp>
          <p:nvCxnSpPr>
            <p:cNvPr id="415" name="Google Shape;415;p30"/>
            <p:cNvCxnSpPr>
              <a:stCxn id="413" idx="3"/>
              <a:endCxn id="414" idx="1"/>
            </p:cNvCxnSpPr>
            <p:nvPr/>
          </p:nvCxnSpPr>
          <p:spPr>
            <a:xfrm>
              <a:off x="2466425" y="1294225"/>
              <a:ext cx="3858000" cy="70500"/>
            </a:xfrm>
            <a:prstGeom prst="straightConnector1">
              <a:avLst/>
            </a:prstGeom>
            <a:noFill/>
            <a:ln cap="flat" cmpd="sng" w="9525">
              <a:solidFill>
                <a:schemeClr val="dk2"/>
              </a:solidFill>
              <a:prstDash val="solid"/>
              <a:round/>
              <a:headEnd len="med" w="med" type="none"/>
              <a:tailEnd len="med" w="med" type="none"/>
            </a:ln>
          </p:spPr>
        </p:cxnSp>
      </p:grpSp>
      <p:grpSp>
        <p:nvGrpSpPr>
          <p:cNvPr id="416" name="Google Shape;416;p30"/>
          <p:cNvGrpSpPr/>
          <p:nvPr/>
        </p:nvGrpSpPr>
        <p:grpSpPr>
          <a:xfrm>
            <a:off x="1496700" y="1704150"/>
            <a:ext cx="5609800" cy="1150200"/>
            <a:chOff x="1496700" y="1704150"/>
            <a:chExt cx="5609800" cy="1150200"/>
          </a:xfrm>
        </p:grpSpPr>
        <p:sp>
          <p:nvSpPr>
            <p:cNvPr id="417" name="Google Shape;417;p30"/>
            <p:cNvSpPr txBox="1"/>
            <p:nvPr/>
          </p:nvSpPr>
          <p:spPr>
            <a:xfrm>
              <a:off x="6324400" y="2151025"/>
              <a:ext cx="782100" cy="360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Post</a:t>
              </a:r>
              <a:endParaRPr>
                <a:solidFill>
                  <a:schemeClr val="dk2"/>
                </a:solidFill>
              </a:endParaRPr>
            </a:p>
          </p:txBody>
        </p:sp>
        <p:sp>
          <p:nvSpPr>
            <p:cNvPr id="418" name="Google Shape;418;p30"/>
            <p:cNvSpPr/>
            <p:nvPr/>
          </p:nvSpPr>
          <p:spPr>
            <a:xfrm>
              <a:off x="1496700" y="1704150"/>
              <a:ext cx="4148400" cy="1150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19" name="Google Shape;419;p30"/>
            <p:cNvCxnSpPr>
              <a:stCxn id="418" idx="3"/>
              <a:endCxn id="417" idx="1"/>
            </p:cNvCxnSpPr>
            <p:nvPr/>
          </p:nvCxnSpPr>
          <p:spPr>
            <a:xfrm>
              <a:off x="5645100" y="2279250"/>
              <a:ext cx="679200" cy="51900"/>
            </a:xfrm>
            <a:prstGeom prst="straightConnector1">
              <a:avLst/>
            </a:prstGeom>
            <a:noFill/>
            <a:ln cap="flat" cmpd="sng" w="9525">
              <a:solidFill>
                <a:schemeClr val="dk2"/>
              </a:solidFill>
              <a:prstDash val="solid"/>
              <a:round/>
              <a:headEnd len="med" w="med" type="none"/>
              <a:tailEnd len="med" w="med" type="none"/>
            </a:ln>
          </p:spPr>
        </p:cxnSp>
      </p:grpSp>
      <p:grpSp>
        <p:nvGrpSpPr>
          <p:cNvPr id="420" name="Google Shape;420;p30"/>
          <p:cNvGrpSpPr/>
          <p:nvPr/>
        </p:nvGrpSpPr>
        <p:grpSpPr>
          <a:xfrm>
            <a:off x="1656300" y="2662450"/>
            <a:ext cx="5708200" cy="2107750"/>
            <a:chOff x="1656300" y="2662450"/>
            <a:chExt cx="5708200" cy="2107750"/>
          </a:xfrm>
        </p:grpSpPr>
        <p:sp>
          <p:nvSpPr>
            <p:cNvPr id="421" name="Google Shape;421;p30"/>
            <p:cNvSpPr txBox="1"/>
            <p:nvPr/>
          </p:nvSpPr>
          <p:spPr>
            <a:xfrm>
              <a:off x="6324400" y="2662450"/>
              <a:ext cx="1040100" cy="3600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rPr>
                <a:t>Comment</a:t>
              </a:r>
              <a:endParaRPr>
                <a:solidFill>
                  <a:schemeClr val="dk2"/>
                </a:solidFill>
              </a:endParaRPr>
            </a:p>
          </p:txBody>
        </p:sp>
        <p:sp>
          <p:nvSpPr>
            <p:cNvPr id="422" name="Google Shape;422;p30"/>
            <p:cNvSpPr/>
            <p:nvPr/>
          </p:nvSpPr>
          <p:spPr>
            <a:xfrm>
              <a:off x="1656300" y="4024100"/>
              <a:ext cx="3988800" cy="7461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3" name="Google Shape;423;p30"/>
            <p:cNvCxnSpPr>
              <a:stCxn id="422" idx="3"/>
              <a:endCxn id="421" idx="1"/>
            </p:cNvCxnSpPr>
            <p:nvPr/>
          </p:nvCxnSpPr>
          <p:spPr>
            <a:xfrm flipH="1" rot="10800000">
              <a:off x="5645100" y="2842550"/>
              <a:ext cx="679200" cy="15546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427" name="Shape 427"/>
        <p:cNvGrpSpPr/>
        <p:nvPr/>
      </p:nvGrpSpPr>
      <p:grpSpPr>
        <a:xfrm>
          <a:off x="0" y="0"/>
          <a:ext cx="0" cy="0"/>
          <a:chOff x="0" y="0"/>
          <a:chExt cx="0" cy="0"/>
        </a:xfrm>
      </p:grpSpPr>
      <p:cxnSp>
        <p:nvCxnSpPr>
          <p:cNvPr id="428" name="Google Shape;428;p31"/>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429" name="Google Shape;429;p31"/>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430" name="Google Shape;430;p31"/>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1" name="Google Shape;431;p31"/>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1"/>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1"/>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 name="Google Shape;434;p31"/>
          <p:cNvCxnSpPr>
            <a:stCxn id="431" idx="6"/>
            <a:endCxn id="433"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435" name="Google Shape;435;p31"/>
          <p:cNvCxnSpPr>
            <a:stCxn id="433" idx="4"/>
            <a:endCxn id="436"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437" name="Google Shape;437;p31"/>
          <p:cNvCxnSpPr>
            <a:stCxn id="436" idx="6"/>
            <a:endCxn id="432"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438" name="Google Shape;438;p31"/>
          <p:cNvCxnSpPr>
            <a:stCxn id="432" idx="4"/>
            <a:endCxn id="439"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436" name="Google Shape;436;p31"/>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1"/>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1"/>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 name="Google Shape;441;p31"/>
          <p:cNvCxnSpPr>
            <a:stCxn id="439" idx="6"/>
            <a:endCxn id="440"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442" name="Google Shape;442;p31"/>
          <p:cNvGrpSpPr/>
          <p:nvPr/>
        </p:nvGrpSpPr>
        <p:grpSpPr>
          <a:xfrm>
            <a:off x="2941211" y="979498"/>
            <a:ext cx="345562" cy="371656"/>
            <a:chOff x="3054545" y="2899840"/>
            <a:chExt cx="320143" cy="392581"/>
          </a:xfrm>
        </p:grpSpPr>
        <p:sp>
          <p:nvSpPr>
            <p:cNvPr id="443" name="Google Shape;443;p31"/>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1"/>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1"/>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1"/>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1"/>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31"/>
          <p:cNvGrpSpPr/>
          <p:nvPr/>
        </p:nvGrpSpPr>
        <p:grpSpPr>
          <a:xfrm>
            <a:off x="2654526" y="1197234"/>
            <a:ext cx="367290" cy="371683"/>
            <a:chOff x="3950316" y="3820307"/>
            <a:chExt cx="369805" cy="353782"/>
          </a:xfrm>
        </p:grpSpPr>
        <p:sp>
          <p:nvSpPr>
            <p:cNvPr id="454" name="Google Shape;454;p31"/>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1"/>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31"/>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460" name="Google Shape;460;p31"/>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461" name="Google Shape;461;p31"/>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462" name="Google Shape;462;p31"/>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463" name="Google Shape;463;p31"/>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464" name="Google Shape;464;p31"/>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465" name="Google Shape;465;p31"/>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1"/>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1"/>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31"/>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470" name="Google Shape;470;p31"/>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471" name="Google Shape;471;p31"/>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472" name="Google Shape;472;p31"/>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473" name="Google Shape;473;p31"/>
          <p:cNvGrpSpPr/>
          <p:nvPr/>
        </p:nvGrpSpPr>
        <p:grpSpPr>
          <a:xfrm>
            <a:off x="2635463" y="4028459"/>
            <a:ext cx="714391" cy="522925"/>
            <a:chOff x="7009649" y="1541981"/>
            <a:chExt cx="524940" cy="320655"/>
          </a:xfrm>
        </p:grpSpPr>
        <p:sp>
          <p:nvSpPr>
            <p:cNvPr id="474" name="Google Shape;474;p31"/>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1"/>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1"/>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1"/>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31"/>
          <p:cNvSpPr txBox="1"/>
          <p:nvPr/>
        </p:nvSpPr>
        <p:spPr>
          <a:xfrm>
            <a:off x="3131650" y="5548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483" name="Google Shape;483;p31"/>
          <p:cNvSpPr txBox="1"/>
          <p:nvPr/>
        </p:nvSpPr>
        <p:spPr>
          <a:xfrm>
            <a:off x="5828600" y="5549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64" name="Shape 64"/>
        <p:cNvGrpSpPr/>
        <p:nvPr/>
      </p:nvGrpSpPr>
      <p:grpSpPr>
        <a:xfrm>
          <a:off x="0" y="0"/>
          <a:ext cx="0" cy="0"/>
          <a:chOff x="0" y="0"/>
          <a:chExt cx="0" cy="0"/>
        </a:xfrm>
      </p:grpSpPr>
      <p:sp>
        <p:nvSpPr>
          <p:cNvPr id="65" name="Google Shape;65;p14"/>
          <p:cNvSpPr txBox="1"/>
          <p:nvPr>
            <p:ph type="ctrTitle"/>
          </p:nvPr>
        </p:nvSpPr>
        <p:spPr>
          <a:xfrm>
            <a:off x="1404475" y="1916775"/>
            <a:ext cx="6179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Persona Introduction</a:t>
            </a:r>
            <a:endParaRPr b="1" sz="4280">
              <a:solidFill>
                <a:srgbClr val="FFF1E0"/>
              </a:solidFill>
              <a:latin typeface="Helvetica Neue"/>
              <a:ea typeface="Helvetica Neue"/>
              <a:cs typeface="Helvetica Neue"/>
              <a:sym typeface="Helvetica Neue"/>
            </a:endParaRPr>
          </a:p>
        </p:txBody>
      </p:sp>
      <p:cxnSp>
        <p:nvCxnSpPr>
          <p:cNvPr id="66" name="Google Shape;66;p14"/>
          <p:cNvCxnSpPr/>
          <p:nvPr/>
        </p:nvCxnSpPr>
        <p:spPr>
          <a:xfrm flipH="1">
            <a:off x="2777700" y="25927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67" name="Google Shape;67;p14"/>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68" name="Google Shape;68;p14"/>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487" name="Shape 487"/>
        <p:cNvGrpSpPr/>
        <p:nvPr/>
      </p:nvGrpSpPr>
      <p:grpSpPr>
        <a:xfrm>
          <a:off x="0" y="0"/>
          <a:ext cx="0" cy="0"/>
          <a:chOff x="0" y="0"/>
          <a:chExt cx="0" cy="0"/>
        </a:xfrm>
      </p:grpSpPr>
      <p:cxnSp>
        <p:nvCxnSpPr>
          <p:cNvPr id="488" name="Google Shape;488;p32"/>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489" name="Google Shape;489;p32"/>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490" name="Google Shape;490;p32"/>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32"/>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 name="Google Shape;494;p32"/>
          <p:cNvCxnSpPr>
            <a:stCxn id="491" idx="6"/>
            <a:endCxn id="493"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495" name="Google Shape;495;p32"/>
          <p:cNvCxnSpPr>
            <a:stCxn id="493" idx="4"/>
            <a:endCxn id="496"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497" name="Google Shape;497;p32"/>
          <p:cNvCxnSpPr>
            <a:stCxn id="496" idx="6"/>
            <a:endCxn id="492"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498" name="Google Shape;498;p32"/>
          <p:cNvCxnSpPr>
            <a:stCxn id="492" idx="4"/>
            <a:endCxn id="499"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496" name="Google Shape;496;p32"/>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32"/>
          <p:cNvCxnSpPr>
            <a:stCxn id="499" idx="6"/>
            <a:endCxn id="500"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502" name="Google Shape;502;p32"/>
          <p:cNvGrpSpPr/>
          <p:nvPr/>
        </p:nvGrpSpPr>
        <p:grpSpPr>
          <a:xfrm>
            <a:off x="2941211" y="979498"/>
            <a:ext cx="345562" cy="371656"/>
            <a:chOff x="3054545" y="2899840"/>
            <a:chExt cx="320143" cy="392581"/>
          </a:xfrm>
        </p:grpSpPr>
        <p:sp>
          <p:nvSpPr>
            <p:cNvPr id="503" name="Google Shape;503;p32"/>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32"/>
          <p:cNvGrpSpPr/>
          <p:nvPr/>
        </p:nvGrpSpPr>
        <p:grpSpPr>
          <a:xfrm>
            <a:off x="2654526" y="1197234"/>
            <a:ext cx="367290" cy="371683"/>
            <a:chOff x="3950316" y="3820307"/>
            <a:chExt cx="369805" cy="353782"/>
          </a:xfrm>
        </p:grpSpPr>
        <p:sp>
          <p:nvSpPr>
            <p:cNvPr id="514" name="Google Shape;514;p32"/>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32"/>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520" name="Google Shape;520;p32"/>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521" name="Google Shape;521;p32"/>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522" name="Google Shape;522;p32"/>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523" name="Google Shape;523;p32"/>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524" name="Google Shape;524;p32"/>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525" name="Google Shape;525;p32"/>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32"/>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530" name="Google Shape;530;p32"/>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531" name="Google Shape;531;p32"/>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532" name="Google Shape;532;p32"/>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533" name="Google Shape;533;p32"/>
          <p:cNvGrpSpPr/>
          <p:nvPr/>
        </p:nvGrpSpPr>
        <p:grpSpPr>
          <a:xfrm>
            <a:off x="2635463" y="4028459"/>
            <a:ext cx="714391" cy="522925"/>
            <a:chOff x="7009649" y="1541981"/>
            <a:chExt cx="524940" cy="320655"/>
          </a:xfrm>
        </p:grpSpPr>
        <p:sp>
          <p:nvSpPr>
            <p:cNvPr id="534" name="Google Shape;534;p32"/>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2"/>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32"/>
          <p:cNvSpPr txBox="1"/>
          <p:nvPr/>
        </p:nvSpPr>
        <p:spPr>
          <a:xfrm>
            <a:off x="3131650" y="5548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543" name="Google Shape;543;p32"/>
          <p:cNvSpPr/>
          <p:nvPr/>
        </p:nvSpPr>
        <p:spPr>
          <a:xfrm>
            <a:off x="1275" y="111325"/>
            <a:ext cx="3706800" cy="20214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544" name="Google Shape;544;p32"/>
          <p:cNvSpPr txBox="1"/>
          <p:nvPr/>
        </p:nvSpPr>
        <p:spPr>
          <a:xfrm>
            <a:off x="5828600" y="5549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545" name="Google Shape;545;p32"/>
          <p:cNvSpPr/>
          <p:nvPr/>
        </p:nvSpPr>
        <p:spPr>
          <a:xfrm>
            <a:off x="3708050" y="111325"/>
            <a:ext cx="5436000" cy="49233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546" name="Google Shape;546;p32"/>
          <p:cNvSpPr/>
          <p:nvPr/>
        </p:nvSpPr>
        <p:spPr>
          <a:xfrm>
            <a:off x="1250" y="3482800"/>
            <a:ext cx="3706800" cy="15519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550" name="Shape 550"/>
        <p:cNvGrpSpPr/>
        <p:nvPr/>
      </p:nvGrpSpPr>
      <p:grpSpPr>
        <a:xfrm>
          <a:off x="0" y="0"/>
          <a:ext cx="0" cy="0"/>
          <a:chOff x="0" y="0"/>
          <a:chExt cx="0" cy="0"/>
        </a:xfrm>
      </p:grpSpPr>
      <p:sp>
        <p:nvSpPr>
          <p:cNvPr id="551" name="Google Shape;551;p33"/>
          <p:cNvSpPr txBox="1"/>
          <p:nvPr>
            <p:ph type="ctrTitle"/>
          </p:nvPr>
        </p:nvSpPr>
        <p:spPr>
          <a:xfrm>
            <a:off x="185275" y="316575"/>
            <a:ext cx="756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Data Cleaning</a:t>
            </a:r>
            <a:endParaRPr b="1" sz="4280">
              <a:solidFill>
                <a:srgbClr val="FFF1E0"/>
              </a:solidFill>
              <a:latin typeface="Helvetica Neue"/>
              <a:ea typeface="Helvetica Neue"/>
              <a:cs typeface="Helvetica Neue"/>
              <a:sym typeface="Helvetica Neue"/>
            </a:endParaRPr>
          </a:p>
        </p:txBody>
      </p:sp>
      <p:cxnSp>
        <p:nvCxnSpPr>
          <p:cNvPr id="552" name="Google Shape;552;p33"/>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553" name="Google Shape;553;p33"/>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554" name="Google Shape;554;p33"/>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pSp>
        <p:nvGrpSpPr>
          <p:cNvPr id="555" name="Google Shape;555;p33"/>
          <p:cNvGrpSpPr/>
          <p:nvPr/>
        </p:nvGrpSpPr>
        <p:grpSpPr>
          <a:xfrm>
            <a:off x="2153650" y="3060925"/>
            <a:ext cx="4679400" cy="1509000"/>
            <a:chOff x="2334250" y="1454325"/>
            <a:chExt cx="4679400" cy="1509000"/>
          </a:xfrm>
        </p:grpSpPr>
        <p:sp>
          <p:nvSpPr>
            <p:cNvPr id="556" name="Google Shape;556;p33"/>
            <p:cNvSpPr/>
            <p:nvPr/>
          </p:nvSpPr>
          <p:spPr>
            <a:xfrm>
              <a:off x="2334250" y="1454325"/>
              <a:ext cx="4679400" cy="1509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57" name="Google Shape;557;p33"/>
            <p:cNvGrpSpPr/>
            <p:nvPr/>
          </p:nvGrpSpPr>
          <p:grpSpPr>
            <a:xfrm>
              <a:off x="2552275" y="1562325"/>
              <a:ext cx="4257900" cy="1225600"/>
              <a:chOff x="2892525" y="1380400"/>
              <a:chExt cx="4257900" cy="1225600"/>
            </a:xfrm>
          </p:grpSpPr>
          <p:sp>
            <p:nvSpPr>
              <p:cNvPr id="558" name="Google Shape;558;p33"/>
              <p:cNvSpPr txBox="1"/>
              <p:nvPr/>
            </p:nvSpPr>
            <p:spPr>
              <a:xfrm>
                <a:off x="2892525" y="1380400"/>
                <a:ext cx="4257900" cy="3387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000"/>
                  <a:t>&lt;praw.models.comment_forest.CommentForest object at 0x31f8ec310&gt;</a:t>
                </a:r>
                <a:endParaRPr sz="1000"/>
              </a:p>
            </p:txBody>
          </p:sp>
          <p:sp>
            <p:nvSpPr>
              <p:cNvPr id="559" name="Google Shape;559;p33"/>
              <p:cNvSpPr txBox="1"/>
              <p:nvPr/>
            </p:nvSpPr>
            <p:spPr>
              <a:xfrm>
                <a:off x="5102638" y="2258250"/>
                <a:ext cx="1539300" cy="3387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000"/>
                  <a:t>[removed] and [deleted]</a:t>
                </a:r>
                <a:endParaRPr sz="1000"/>
              </a:p>
            </p:txBody>
          </p:sp>
          <p:sp>
            <p:nvSpPr>
              <p:cNvPr id="560" name="Google Shape;560;p33"/>
              <p:cNvSpPr txBox="1"/>
              <p:nvPr/>
            </p:nvSpPr>
            <p:spPr>
              <a:xfrm>
                <a:off x="6816225" y="2257200"/>
                <a:ext cx="334200" cy="3387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000"/>
                  <a:t>\n</a:t>
                </a:r>
                <a:endParaRPr sz="1000"/>
              </a:p>
            </p:txBody>
          </p:sp>
          <p:sp>
            <p:nvSpPr>
              <p:cNvPr id="561" name="Google Shape;561;p33"/>
              <p:cNvSpPr txBox="1"/>
              <p:nvPr/>
            </p:nvSpPr>
            <p:spPr>
              <a:xfrm>
                <a:off x="2892525" y="1819325"/>
                <a:ext cx="3241200" cy="3387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000"/>
                  <a:t>. , + , * , ? , ^ , $ , ( , ) , [ , ] , { , } , | , \ , ! , @ , # , % , &amp;</a:t>
                </a:r>
                <a:endParaRPr sz="1000"/>
              </a:p>
            </p:txBody>
          </p:sp>
          <p:sp>
            <p:nvSpPr>
              <p:cNvPr id="562" name="Google Shape;562;p33"/>
              <p:cNvSpPr txBox="1"/>
              <p:nvPr/>
            </p:nvSpPr>
            <p:spPr>
              <a:xfrm>
                <a:off x="2892525" y="2267300"/>
                <a:ext cx="2085300" cy="3387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000"/>
                  <a:t>Auto-replies or system messages</a:t>
                </a:r>
                <a:endParaRPr sz="1000"/>
              </a:p>
            </p:txBody>
          </p:sp>
          <p:sp>
            <p:nvSpPr>
              <p:cNvPr id="563" name="Google Shape;563;p33"/>
              <p:cNvSpPr txBox="1"/>
              <p:nvPr/>
            </p:nvSpPr>
            <p:spPr>
              <a:xfrm>
                <a:off x="6338625" y="1818800"/>
                <a:ext cx="811800" cy="3387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000"/>
                  <a:t>Blank rows</a:t>
                </a:r>
                <a:endParaRPr sz="1000"/>
              </a:p>
            </p:txBody>
          </p:sp>
        </p:grpSp>
      </p:grpSp>
      <p:grpSp>
        <p:nvGrpSpPr>
          <p:cNvPr id="564" name="Google Shape;564;p33"/>
          <p:cNvGrpSpPr/>
          <p:nvPr/>
        </p:nvGrpSpPr>
        <p:grpSpPr>
          <a:xfrm>
            <a:off x="129550" y="1524683"/>
            <a:ext cx="2204700" cy="1277417"/>
            <a:chOff x="129550" y="1524683"/>
            <a:chExt cx="2204700" cy="1277417"/>
          </a:xfrm>
        </p:grpSpPr>
        <p:sp>
          <p:nvSpPr>
            <p:cNvPr id="565" name="Google Shape;565;p33"/>
            <p:cNvSpPr txBox="1"/>
            <p:nvPr/>
          </p:nvSpPr>
          <p:spPr>
            <a:xfrm>
              <a:off x="129550" y="2340400"/>
              <a:ext cx="220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Raw data collected</a:t>
              </a:r>
              <a:endParaRPr sz="1800">
                <a:solidFill>
                  <a:schemeClr val="dk2"/>
                </a:solidFill>
              </a:endParaRPr>
            </a:p>
          </p:txBody>
        </p:sp>
        <p:grpSp>
          <p:nvGrpSpPr>
            <p:cNvPr id="566" name="Google Shape;566;p33"/>
            <p:cNvGrpSpPr/>
            <p:nvPr/>
          </p:nvGrpSpPr>
          <p:grpSpPr>
            <a:xfrm>
              <a:off x="675437" y="1524683"/>
              <a:ext cx="777777" cy="773146"/>
              <a:chOff x="286950" y="1391101"/>
              <a:chExt cx="1112700" cy="1111800"/>
            </a:xfrm>
          </p:grpSpPr>
          <p:sp>
            <p:nvSpPr>
              <p:cNvPr id="567" name="Google Shape;567;p33"/>
              <p:cNvSpPr/>
              <p:nvPr/>
            </p:nvSpPr>
            <p:spPr>
              <a:xfrm>
                <a:off x="286950" y="1391101"/>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33"/>
              <p:cNvPicPr preferRelativeResize="0"/>
              <p:nvPr/>
            </p:nvPicPr>
            <p:blipFill>
              <a:blip r:embed="rId3">
                <a:alphaModFix/>
              </a:blip>
              <a:stretch>
                <a:fillRect/>
              </a:stretch>
            </p:blipFill>
            <p:spPr>
              <a:xfrm>
                <a:off x="495625" y="1575513"/>
                <a:ext cx="695325" cy="742950"/>
              </a:xfrm>
              <a:prstGeom prst="rect">
                <a:avLst/>
              </a:prstGeom>
              <a:noFill/>
              <a:ln>
                <a:noFill/>
              </a:ln>
            </p:spPr>
          </p:pic>
        </p:grpSp>
      </p:grpSp>
      <p:grpSp>
        <p:nvGrpSpPr>
          <p:cNvPr id="569" name="Google Shape;569;p33"/>
          <p:cNvGrpSpPr/>
          <p:nvPr/>
        </p:nvGrpSpPr>
        <p:grpSpPr>
          <a:xfrm>
            <a:off x="6609798" y="1068525"/>
            <a:ext cx="1818600" cy="1734075"/>
            <a:chOff x="6609798" y="1068525"/>
            <a:chExt cx="1818600" cy="1734075"/>
          </a:xfrm>
        </p:grpSpPr>
        <p:sp>
          <p:nvSpPr>
            <p:cNvPr id="570" name="Google Shape;570;p33"/>
            <p:cNvSpPr txBox="1"/>
            <p:nvPr/>
          </p:nvSpPr>
          <p:spPr>
            <a:xfrm>
              <a:off x="6609798" y="2340900"/>
              <a:ext cx="181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Cleaned</a:t>
              </a:r>
              <a:r>
                <a:rPr lang="en-GB" sz="1800">
                  <a:solidFill>
                    <a:schemeClr val="dk2"/>
                  </a:solidFill>
                </a:rPr>
                <a:t> data </a:t>
              </a:r>
              <a:endParaRPr sz="1800">
                <a:solidFill>
                  <a:schemeClr val="dk2"/>
                </a:solidFill>
              </a:endParaRPr>
            </a:p>
          </p:txBody>
        </p:sp>
        <p:grpSp>
          <p:nvGrpSpPr>
            <p:cNvPr id="571" name="Google Shape;571;p33"/>
            <p:cNvGrpSpPr/>
            <p:nvPr/>
          </p:nvGrpSpPr>
          <p:grpSpPr>
            <a:xfrm>
              <a:off x="7054012" y="1524683"/>
              <a:ext cx="777777" cy="773146"/>
              <a:chOff x="286950" y="1391101"/>
              <a:chExt cx="1112700" cy="1111800"/>
            </a:xfrm>
          </p:grpSpPr>
          <p:sp>
            <p:nvSpPr>
              <p:cNvPr id="572" name="Google Shape;572;p33"/>
              <p:cNvSpPr/>
              <p:nvPr/>
            </p:nvSpPr>
            <p:spPr>
              <a:xfrm>
                <a:off x="286950" y="1391101"/>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33"/>
              <p:cNvPicPr preferRelativeResize="0"/>
              <p:nvPr/>
            </p:nvPicPr>
            <p:blipFill>
              <a:blip r:embed="rId3">
                <a:alphaModFix/>
              </a:blip>
              <a:stretch>
                <a:fillRect/>
              </a:stretch>
            </p:blipFill>
            <p:spPr>
              <a:xfrm>
                <a:off x="495625" y="1575513"/>
                <a:ext cx="695325" cy="742950"/>
              </a:xfrm>
              <a:prstGeom prst="rect">
                <a:avLst/>
              </a:prstGeom>
              <a:noFill/>
              <a:ln>
                <a:noFill/>
              </a:ln>
            </p:spPr>
          </p:pic>
        </p:grpSp>
        <p:sp>
          <p:nvSpPr>
            <p:cNvPr id="574" name="Google Shape;574;p33"/>
            <p:cNvSpPr txBox="1"/>
            <p:nvPr/>
          </p:nvSpPr>
          <p:spPr>
            <a:xfrm>
              <a:off x="7460900" y="1068525"/>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grpSp>
      <p:grpSp>
        <p:nvGrpSpPr>
          <p:cNvPr id="575" name="Google Shape;575;p33"/>
          <p:cNvGrpSpPr/>
          <p:nvPr/>
        </p:nvGrpSpPr>
        <p:grpSpPr>
          <a:xfrm>
            <a:off x="2334250" y="1214350"/>
            <a:ext cx="4270200" cy="1752850"/>
            <a:chOff x="2334250" y="1214350"/>
            <a:chExt cx="4270200" cy="1752850"/>
          </a:xfrm>
        </p:grpSpPr>
        <p:sp>
          <p:nvSpPr>
            <p:cNvPr id="576" name="Google Shape;576;p33"/>
            <p:cNvSpPr/>
            <p:nvPr/>
          </p:nvSpPr>
          <p:spPr>
            <a:xfrm rot="5400000">
              <a:off x="3677300" y="1746950"/>
              <a:ext cx="952800" cy="1487700"/>
            </a:xfrm>
            <a:prstGeom prst="bentArrow">
              <a:avLst>
                <a:gd fmla="val 25000" name="adj1"/>
                <a:gd fmla="val 25000" name="adj2"/>
                <a:gd fmla="val 25000" name="adj3"/>
                <a:gd fmla="val 71888" name="adj4"/>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33"/>
            <p:cNvSpPr/>
            <p:nvPr/>
          </p:nvSpPr>
          <p:spPr>
            <a:xfrm>
              <a:off x="2334250" y="1214350"/>
              <a:ext cx="4270200" cy="1393800"/>
            </a:xfrm>
            <a:prstGeom prst="rightArrow">
              <a:avLst>
                <a:gd fmla="val 50000" name="adj1"/>
                <a:gd fmla="val 50000" name="adj2"/>
              </a:avLst>
            </a:prstGeom>
            <a:solidFill>
              <a:srgbClr val="88C53C"/>
            </a:solidFill>
            <a:ln cap="flat" cmpd="sng" w="9525">
              <a:solidFill>
                <a:srgbClr val="88C5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581" name="Shape 581"/>
        <p:cNvGrpSpPr/>
        <p:nvPr/>
      </p:nvGrpSpPr>
      <p:grpSpPr>
        <a:xfrm>
          <a:off x="0" y="0"/>
          <a:ext cx="0" cy="0"/>
          <a:chOff x="0" y="0"/>
          <a:chExt cx="0" cy="0"/>
        </a:xfrm>
      </p:grpSpPr>
      <p:sp>
        <p:nvSpPr>
          <p:cNvPr id="582" name="Google Shape;582;p34"/>
          <p:cNvSpPr txBox="1"/>
          <p:nvPr>
            <p:ph type="ctrTitle"/>
          </p:nvPr>
        </p:nvSpPr>
        <p:spPr>
          <a:xfrm>
            <a:off x="185275" y="316575"/>
            <a:ext cx="8853900" cy="12009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Clr>
                <a:schemeClr val="dk1"/>
              </a:buClr>
              <a:buSzPts val="990"/>
              <a:buFont typeface="Arial"/>
              <a:buNone/>
            </a:pPr>
            <a:r>
              <a:rPr b="1" lang="en-GB" sz="4280">
                <a:solidFill>
                  <a:srgbClr val="FFF1E0"/>
                </a:solidFill>
                <a:latin typeface="Helvetica Neue"/>
                <a:ea typeface="Helvetica Neue"/>
                <a:cs typeface="Helvetica Neue"/>
                <a:sym typeface="Helvetica Neue"/>
              </a:rPr>
              <a:t>Preprocessing</a:t>
            </a:r>
            <a:endParaRPr b="1" sz="4280">
              <a:solidFill>
                <a:srgbClr val="FFF1E0"/>
              </a:solidFill>
              <a:latin typeface="Helvetica Neue"/>
              <a:ea typeface="Helvetica Neue"/>
              <a:cs typeface="Helvetica Neue"/>
              <a:sym typeface="Helvetica Neue"/>
            </a:endParaRPr>
          </a:p>
          <a:p>
            <a:pPr indent="0" lvl="0" marL="0" rtl="0" algn="l">
              <a:lnSpc>
                <a:spcPct val="80000"/>
              </a:lnSpc>
              <a:spcBef>
                <a:spcPts val="0"/>
              </a:spcBef>
              <a:spcAft>
                <a:spcPts val="0"/>
              </a:spcAft>
              <a:buSzPts val="990"/>
              <a:buNone/>
            </a:pPr>
            <a:r>
              <a:t/>
            </a:r>
            <a:endParaRPr b="1" sz="4280">
              <a:solidFill>
                <a:srgbClr val="FFF1E0"/>
              </a:solidFill>
              <a:latin typeface="Helvetica Neue"/>
              <a:ea typeface="Helvetica Neue"/>
              <a:cs typeface="Helvetica Neue"/>
              <a:sym typeface="Helvetica Neue"/>
            </a:endParaRPr>
          </a:p>
        </p:txBody>
      </p:sp>
      <p:cxnSp>
        <p:nvCxnSpPr>
          <p:cNvPr id="583" name="Google Shape;583;p34"/>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584" name="Google Shape;584;p34"/>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585" name="Google Shape;585;p34"/>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586" name="Google Shape;586;p34"/>
          <p:cNvSpPr txBox="1"/>
          <p:nvPr/>
        </p:nvSpPr>
        <p:spPr>
          <a:xfrm>
            <a:off x="185275" y="1148675"/>
            <a:ext cx="8595900" cy="6465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rPr>
              <a:t>"this was my daughter we tried everything and the only thing that worked was being held i do not have any tips because nothing worked for us when she was around 18-20 months i coslept with her because i was falling apart from sleep deprivation she is 3 years old now and sleeps through the night in her own bed with zero issues so while it has been an absolute brutal couple of years shes a great independent sleeper now"</a:t>
            </a:r>
            <a:endParaRPr sz="1000"/>
          </a:p>
        </p:txBody>
      </p:sp>
      <p:grpSp>
        <p:nvGrpSpPr>
          <p:cNvPr id="587" name="Google Shape;587;p34"/>
          <p:cNvGrpSpPr/>
          <p:nvPr/>
        </p:nvGrpSpPr>
        <p:grpSpPr>
          <a:xfrm>
            <a:off x="219075" y="1795175"/>
            <a:ext cx="2400375" cy="913500"/>
            <a:chOff x="1364625" y="1299700"/>
            <a:chExt cx="2400375" cy="913500"/>
          </a:xfrm>
        </p:grpSpPr>
        <p:sp>
          <p:nvSpPr>
            <p:cNvPr id="588" name="Google Shape;588;p34"/>
            <p:cNvSpPr/>
            <p:nvPr/>
          </p:nvSpPr>
          <p:spPr>
            <a:xfrm rot="5400000">
              <a:off x="3013800" y="1594450"/>
              <a:ext cx="913500" cy="324000"/>
            </a:xfrm>
            <a:prstGeom prst="homePlate">
              <a:avLst>
                <a:gd fmla="val 50000" name="adj"/>
              </a:avLst>
            </a:prstGeom>
            <a:solidFill>
              <a:srgbClr val="F16254"/>
            </a:solidFill>
            <a:ln cap="flat" cmpd="sng" w="9525">
              <a:solidFill>
                <a:srgbClr val="F162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34"/>
            <p:cNvSpPr/>
            <p:nvPr/>
          </p:nvSpPr>
          <p:spPr>
            <a:xfrm>
              <a:off x="3175500" y="1393225"/>
              <a:ext cx="589500" cy="564900"/>
            </a:xfrm>
            <a:prstGeom prst="ellipse">
              <a:avLst/>
            </a:prstGeom>
            <a:solidFill>
              <a:srgbClr val="F1625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300">
                  <a:solidFill>
                    <a:schemeClr val="lt1"/>
                  </a:solidFill>
                </a:rPr>
                <a:t>1</a:t>
              </a:r>
              <a:endParaRPr b="1" sz="2300">
                <a:solidFill>
                  <a:schemeClr val="lt1"/>
                </a:solidFill>
              </a:endParaRPr>
            </a:p>
          </p:txBody>
        </p:sp>
        <p:sp>
          <p:nvSpPr>
            <p:cNvPr id="590" name="Google Shape;590;p34"/>
            <p:cNvSpPr txBox="1"/>
            <p:nvPr/>
          </p:nvSpPr>
          <p:spPr>
            <a:xfrm>
              <a:off x="1364625" y="1455325"/>
              <a:ext cx="1732200" cy="440700"/>
            </a:xfrm>
            <a:prstGeom prst="rect">
              <a:avLst/>
            </a:prstGeom>
            <a:solidFill>
              <a:srgbClr val="F16254"/>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lt1"/>
                  </a:solidFill>
                </a:rPr>
                <a:t>Tokenization</a:t>
              </a:r>
              <a:endParaRPr b="1" sz="1300">
                <a:solidFill>
                  <a:schemeClr val="lt1"/>
                </a:solidFill>
              </a:endParaRPr>
            </a:p>
          </p:txBody>
        </p:sp>
      </p:grpSp>
      <p:grpSp>
        <p:nvGrpSpPr>
          <p:cNvPr id="591" name="Google Shape;591;p34"/>
          <p:cNvGrpSpPr/>
          <p:nvPr/>
        </p:nvGrpSpPr>
        <p:grpSpPr>
          <a:xfrm>
            <a:off x="219075" y="2605925"/>
            <a:ext cx="2400375" cy="914400"/>
            <a:chOff x="1364625" y="2339050"/>
            <a:chExt cx="2400375" cy="914400"/>
          </a:xfrm>
        </p:grpSpPr>
        <p:sp>
          <p:nvSpPr>
            <p:cNvPr id="592" name="Google Shape;592;p34"/>
            <p:cNvSpPr/>
            <p:nvPr/>
          </p:nvSpPr>
          <p:spPr>
            <a:xfrm rot="5400000">
              <a:off x="3013050" y="2634250"/>
              <a:ext cx="914400" cy="324000"/>
            </a:xfrm>
            <a:prstGeom prst="chevron">
              <a:avLst>
                <a:gd fmla="val 50000" name="adj"/>
              </a:avLst>
            </a:prstGeom>
            <a:solidFill>
              <a:srgbClr val="F4AB2B"/>
            </a:solidFill>
            <a:ln cap="flat" cmpd="sng" w="9525">
              <a:solidFill>
                <a:srgbClr val="F4AB2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3" name="Google Shape;593;p34"/>
            <p:cNvSpPr/>
            <p:nvPr/>
          </p:nvSpPr>
          <p:spPr>
            <a:xfrm>
              <a:off x="3175500" y="2519775"/>
              <a:ext cx="589500" cy="564900"/>
            </a:xfrm>
            <a:prstGeom prst="ellipse">
              <a:avLst/>
            </a:prstGeom>
            <a:solidFill>
              <a:srgbClr val="F4AB2B"/>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300">
                  <a:solidFill>
                    <a:schemeClr val="lt1"/>
                  </a:solidFill>
                </a:rPr>
                <a:t>2</a:t>
              </a:r>
              <a:endParaRPr b="1" sz="2300">
                <a:solidFill>
                  <a:schemeClr val="lt1"/>
                </a:solidFill>
              </a:endParaRPr>
            </a:p>
          </p:txBody>
        </p:sp>
        <p:sp>
          <p:nvSpPr>
            <p:cNvPr id="594" name="Google Shape;594;p34"/>
            <p:cNvSpPr txBox="1"/>
            <p:nvPr/>
          </p:nvSpPr>
          <p:spPr>
            <a:xfrm>
              <a:off x="1364625" y="2581875"/>
              <a:ext cx="1732500" cy="440700"/>
            </a:xfrm>
            <a:prstGeom prst="rect">
              <a:avLst/>
            </a:prstGeom>
            <a:solidFill>
              <a:srgbClr val="F4AB2B"/>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lt1"/>
                  </a:solidFill>
                </a:rPr>
                <a:t>Stop Word removal</a:t>
              </a:r>
              <a:endParaRPr b="1" sz="1300">
                <a:solidFill>
                  <a:schemeClr val="lt1"/>
                </a:solidFill>
              </a:endParaRPr>
            </a:p>
          </p:txBody>
        </p:sp>
      </p:grpSp>
      <p:sp>
        <p:nvSpPr>
          <p:cNvPr id="595" name="Google Shape;595;p34"/>
          <p:cNvSpPr txBox="1"/>
          <p:nvPr/>
        </p:nvSpPr>
        <p:spPr>
          <a:xfrm>
            <a:off x="2681425" y="1884975"/>
            <a:ext cx="6099600" cy="877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['this', 'was', 'my', 'daughter', 'we', 'tried', 'everything', 'and', 'the', 'only', 'thing', 'that', 'worked', 'was', 'being', 'held', 'i', 'do', 'not', 'have', 'any', 'tips', 'because', 'nothing', 'worked', 'for', 'us', 'when', 'she', 'was', 'around', '18-20', 'months', 'i', 'coslept', 'with', 'her', 'because', 'i', 'was', 'falling', 'apart', 'from', 'sleep', 'deprivation', 'she', 'is', '3', 'years', 'old', 'now', 'and', 'sleeps', 'through', 'the', 'night', 'in', 'her', 'own', 'bed', 'with', 'zero', 'issues', 'so', 'while', 'it', 'has', 'been', 'an', 'absolute', 'brutal', 'couple', 'of', 'years', 'shes', 'a', 'great', 'independent', 'sleeper', 'now']</a:t>
            </a:r>
            <a:endParaRPr sz="900">
              <a:solidFill>
                <a:schemeClr val="dk1"/>
              </a:solidFill>
            </a:endParaRPr>
          </a:p>
        </p:txBody>
      </p:sp>
      <p:grpSp>
        <p:nvGrpSpPr>
          <p:cNvPr id="596" name="Google Shape;596;p34"/>
          <p:cNvGrpSpPr/>
          <p:nvPr/>
        </p:nvGrpSpPr>
        <p:grpSpPr>
          <a:xfrm>
            <a:off x="219075" y="3408650"/>
            <a:ext cx="2398100" cy="914400"/>
            <a:chOff x="1367200" y="3375225"/>
            <a:chExt cx="2398100" cy="914400"/>
          </a:xfrm>
        </p:grpSpPr>
        <p:sp>
          <p:nvSpPr>
            <p:cNvPr id="597" name="Google Shape;597;p34"/>
            <p:cNvSpPr/>
            <p:nvPr/>
          </p:nvSpPr>
          <p:spPr>
            <a:xfrm rot="5400000">
              <a:off x="3013350" y="3670425"/>
              <a:ext cx="914400" cy="324000"/>
            </a:xfrm>
            <a:prstGeom prst="chevron">
              <a:avLst>
                <a:gd fmla="val 50000" name="adj"/>
              </a:avLst>
            </a:prstGeom>
            <a:solidFill>
              <a:srgbClr val="0F9ED5"/>
            </a:solidFill>
            <a:ln cap="flat" cmpd="sng" w="9525">
              <a:solidFill>
                <a:srgbClr val="0F9ED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34"/>
            <p:cNvSpPr/>
            <p:nvPr/>
          </p:nvSpPr>
          <p:spPr>
            <a:xfrm>
              <a:off x="3175800" y="3555950"/>
              <a:ext cx="589500" cy="564900"/>
            </a:xfrm>
            <a:prstGeom prst="ellipse">
              <a:avLst/>
            </a:prstGeom>
            <a:solidFill>
              <a:srgbClr val="0F9ED5"/>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300">
                  <a:solidFill>
                    <a:schemeClr val="lt1"/>
                  </a:solidFill>
                </a:rPr>
                <a:t>3</a:t>
              </a:r>
              <a:endParaRPr b="1" sz="2300">
                <a:solidFill>
                  <a:schemeClr val="lt1"/>
                </a:solidFill>
              </a:endParaRPr>
            </a:p>
          </p:txBody>
        </p:sp>
        <p:sp>
          <p:nvSpPr>
            <p:cNvPr id="599" name="Google Shape;599;p34"/>
            <p:cNvSpPr txBox="1"/>
            <p:nvPr/>
          </p:nvSpPr>
          <p:spPr>
            <a:xfrm>
              <a:off x="1367200" y="3618050"/>
              <a:ext cx="1729500" cy="440700"/>
            </a:xfrm>
            <a:prstGeom prst="rect">
              <a:avLst/>
            </a:prstGeom>
            <a:solidFill>
              <a:srgbClr val="0F9ED5"/>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lt1"/>
                  </a:solidFill>
                </a:rPr>
                <a:t>Lemmatization</a:t>
              </a:r>
              <a:endParaRPr b="1" sz="1300">
                <a:solidFill>
                  <a:schemeClr val="lt1"/>
                </a:solidFill>
              </a:endParaRPr>
            </a:p>
          </p:txBody>
        </p:sp>
      </p:grpSp>
      <p:sp>
        <p:nvSpPr>
          <p:cNvPr id="600" name="Google Shape;600;p34"/>
          <p:cNvSpPr txBox="1"/>
          <p:nvPr/>
        </p:nvSpPr>
        <p:spPr>
          <a:xfrm>
            <a:off x="2681425" y="2823125"/>
            <a:ext cx="6099600" cy="6003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['daughter', 'tried', 'everything', 'thing', 'worked', 'held', 'tips', 'worked', 'us', 'around', '18-20', 'months', 'coslept', 'falling', 'apart', 'sleep', 'deprivation', '3', 'years', 'old', 'sleeps', 'night', 'bed', 'zero', 'issues', 'absolute', 'brutal', 'couple', 'years', 'shes', 'great', 'independent', 'sleeper']</a:t>
            </a:r>
            <a:endParaRPr sz="900">
              <a:solidFill>
                <a:schemeClr val="dk1"/>
              </a:solidFill>
            </a:endParaRPr>
          </a:p>
        </p:txBody>
      </p:sp>
      <p:sp>
        <p:nvSpPr>
          <p:cNvPr id="601" name="Google Shape;601;p34"/>
          <p:cNvSpPr txBox="1"/>
          <p:nvPr/>
        </p:nvSpPr>
        <p:spPr>
          <a:xfrm>
            <a:off x="2679000" y="3511025"/>
            <a:ext cx="6099600" cy="6003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['daughter', 'try', 'everything', 'thing', 'work', 'hold', 'tip', 'work', 'us', 'around', '18-20', 'month', 'coslept', 'fall', 'apart', 'sleep', 'deprivation', '3', 'year', 'old', 'sleep', 'night', 'bed', 'zero', 'issue', 'absolute', 'brutal', 'couple', 'year', 'she', 'great', 'independent', 'sleeper']</a:t>
            </a:r>
            <a:endParaRPr sz="900">
              <a:solidFill>
                <a:schemeClr val="dk1"/>
              </a:solidFill>
            </a:endParaRPr>
          </a:p>
        </p:txBody>
      </p:sp>
      <p:grpSp>
        <p:nvGrpSpPr>
          <p:cNvPr id="602" name="Google Shape;602;p34"/>
          <p:cNvGrpSpPr/>
          <p:nvPr/>
        </p:nvGrpSpPr>
        <p:grpSpPr>
          <a:xfrm>
            <a:off x="2029950" y="4197675"/>
            <a:ext cx="3742350" cy="742875"/>
            <a:chOff x="2258550" y="4121475"/>
            <a:chExt cx="3742350" cy="742875"/>
          </a:xfrm>
        </p:grpSpPr>
        <p:sp>
          <p:nvSpPr>
            <p:cNvPr id="603" name="Google Shape;603;p34"/>
            <p:cNvSpPr txBox="1"/>
            <p:nvPr/>
          </p:nvSpPr>
          <p:spPr>
            <a:xfrm>
              <a:off x="2933400" y="4375175"/>
              <a:ext cx="3067500" cy="327900"/>
            </a:xfrm>
            <a:prstGeom prst="rect">
              <a:avLst/>
            </a:prstGeom>
            <a:solidFill>
              <a:srgbClr val="88C53C"/>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lt1"/>
                  </a:solidFill>
                </a:rPr>
                <a:t>Ready for Exploratory Data Analysis</a:t>
              </a:r>
              <a:endParaRPr b="1" sz="1300">
                <a:solidFill>
                  <a:schemeClr val="lt1"/>
                </a:solidFill>
              </a:endParaRPr>
            </a:p>
          </p:txBody>
        </p:sp>
        <p:grpSp>
          <p:nvGrpSpPr>
            <p:cNvPr id="604" name="Google Shape;604;p34"/>
            <p:cNvGrpSpPr/>
            <p:nvPr/>
          </p:nvGrpSpPr>
          <p:grpSpPr>
            <a:xfrm>
              <a:off x="2258550" y="4121475"/>
              <a:ext cx="589500" cy="742875"/>
              <a:chOff x="2258550" y="4121475"/>
              <a:chExt cx="589500" cy="742875"/>
            </a:xfrm>
          </p:grpSpPr>
          <p:sp>
            <p:nvSpPr>
              <p:cNvPr id="605" name="Google Shape;605;p34"/>
              <p:cNvSpPr/>
              <p:nvPr/>
            </p:nvSpPr>
            <p:spPr>
              <a:xfrm rot="5400000">
                <a:off x="2270850" y="4241925"/>
                <a:ext cx="564900" cy="324000"/>
              </a:xfrm>
              <a:prstGeom prst="chevron">
                <a:avLst>
                  <a:gd fmla="val 50000" name="adj"/>
                </a:avLst>
              </a:prstGeom>
              <a:solidFill>
                <a:srgbClr val="88C53C"/>
              </a:solidFill>
              <a:ln cap="flat" cmpd="sng" w="9525">
                <a:solidFill>
                  <a:srgbClr val="88C53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34"/>
              <p:cNvSpPr/>
              <p:nvPr/>
            </p:nvSpPr>
            <p:spPr>
              <a:xfrm>
                <a:off x="2258550" y="4299450"/>
                <a:ext cx="589500" cy="564900"/>
              </a:xfrm>
              <a:prstGeom prst="ellipse">
                <a:avLst/>
              </a:prstGeom>
              <a:solidFill>
                <a:srgbClr val="88C53C"/>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300">
                    <a:solidFill>
                      <a:schemeClr val="lt1"/>
                    </a:solidFill>
                  </a:rPr>
                  <a:t>✔</a:t>
                </a:r>
                <a:endParaRPr b="1" sz="2300">
                  <a:solidFill>
                    <a:schemeClr val="lt1"/>
                  </a:solidFill>
                </a:endParaRPr>
              </a:p>
            </p:txBody>
          </p:sp>
        </p:grpSp>
      </p:grpSp>
      <p:sp>
        <p:nvSpPr>
          <p:cNvPr id="607" name="Google Shape;607;p34"/>
          <p:cNvSpPr txBox="1"/>
          <p:nvPr/>
        </p:nvSpPr>
        <p:spPr>
          <a:xfrm>
            <a:off x="2681425" y="1892600"/>
            <a:ext cx="6099600" cy="877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a:t>
            </a:r>
            <a:r>
              <a:rPr lang="en-GB" sz="900">
                <a:solidFill>
                  <a:srgbClr val="FF0000"/>
                </a:solidFill>
              </a:rPr>
              <a:t>'this'</a:t>
            </a:r>
            <a:r>
              <a:rPr lang="en-GB" sz="900">
                <a:solidFill>
                  <a:schemeClr val="dk1"/>
                </a:solidFill>
              </a:rPr>
              <a:t>, </a:t>
            </a:r>
            <a:r>
              <a:rPr lang="en-GB" sz="900">
                <a:solidFill>
                  <a:srgbClr val="FF0000"/>
                </a:solidFill>
              </a:rPr>
              <a:t>'was'</a:t>
            </a:r>
            <a:r>
              <a:rPr lang="en-GB" sz="900">
                <a:solidFill>
                  <a:schemeClr val="dk1"/>
                </a:solidFill>
              </a:rPr>
              <a:t>, </a:t>
            </a:r>
            <a:r>
              <a:rPr lang="en-GB" sz="900">
                <a:solidFill>
                  <a:srgbClr val="FF0000"/>
                </a:solidFill>
              </a:rPr>
              <a:t>'my'</a:t>
            </a:r>
            <a:r>
              <a:rPr lang="en-GB" sz="900">
                <a:solidFill>
                  <a:schemeClr val="dk1"/>
                </a:solidFill>
              </a:rPr>
              <a:t>, 'daughter', </a:t>
            </a:r>
            <a:r>
              <a:rPr lang="en-GB" sz="900">
                <a:solidFill>
                  <a:srgbClr val="FF0000"/>
                </a:solidFill>
              </a:rPr>
              <a:t>'we'</a:t>
            </a:r>
            <a:r>
              <a:rPr lang="en-GB" sz="900">
                <a:solidFill>
                  <a:schemeClr val="dk1"/>
                </a:solidFill>
              </a:rPr>
              <a:t>, 'tried', 'everything', 'and', 'the', 'only', 'thing', 'that', 'worked', 'was', 'being', 'held', 'i', 'do', 'not', 'have', 'any', 'tips', 'because', 'nothing', 'worked', 'for', 'us', 'when', 'she', 'was', 'around', '18-20', 'months', 'i', 'coslept', 'with', 'her', 'because', 'i', 'was', 'falling', 'apart', 'from', 'sleep', 'deprivation', 'she', 'is', '3', 'years', 'old', 'now', 'and', 'sleeps', 'through', 'the', 'night', 'in', 'her', 'own', 'bed', 'with', 'zero', 'issues', 'so', 'while', 'it', 'has', 'been', 'an', 'absolute', 'brutal', 'couple', 'of', 'years', 'shes', 'a', 'great', 'independent', 'sleeper', 'now']</a:t>
            </a:r>
            <a:endParaRPr sz="900">
              <a:solidFill>
                <a:schemeClr val="dk1"/>
              </a:solidFill>
            </a:endParaRPr>
          </a:p>
        </p:txBody>
      </p:sp>
      <p:sp>
        <p:nvSpPr>
          <p:cNvPr id="608" name="Google Shape;608;p34"/>
          <p:cNvSpPr txBox="1"/>
          <p:nvPr/>
        </p:nvSpPr>
        <p:spPr>
          <a:xfrm>
            <a:off x="2681425" y="2823125"/>
            <a:ext cx="6099600" cy="6003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['daughter', '</a:t>
            </a:r>
            <a:r>
              <a:rPr lang="en-GB" sz="900">
                <a:solidFill>
                  <a:schemeClr val="dk1"/>
                </a:solidFill>
                <a:highlight>
                  <a:srgbClr val="F4AB2B"/>
                </a:highlight>
              </a:rPr>
              <a:t>tried</a:t>
            </a:r>
            <a:r>
              <a:rPr lang="en-GB" sz="900">
                <a:solidFill>
                  <a:schemeClr val="dk1"/>
                </a:solidFill>
              </a:rPr>
              <a:t>', 'everything', 'thing', '</a:t>
            </a:r>
            <a:r>
              <a:rPr lang="en-GB" sz="900">
                <a:solidFill>
                  <a:schemeClr val="dk1"/>
                </a:solidFill>
                <a:highlight>
                  <a:srgbClr val="FF00FF"/>
                </a:highlight>
              </a:rPr>
              <a:t>worked</a:t>
            </a:r>
            <a:r>
              <a:rPr lang="en-GB" sz="900">
                <a:solidFill>
                  <a:schemeClr val="dk1"/>
                </a:solidFill>
              </a:rPr>
              <a:t>', '</a:t>
            </a:r>
            <a:r>
              <a:rPr lang="en-GB" sz="900">
                <a:solidFill>
                  <a:schemeClr val="dk1"/>
                </a:solidFill>
                <a:highlight>
                  <a:srgbClr val="00A67D"/>
                </a:highlight>
              </a:rPr>
              <a:t>held</a:t>
            </a:r>
            <a:r>
              <a:rPr lang="en-GB" sz="900">
                <a:solidFill>
                  <a:schemeClr val="dk1"/>
                </a:solidFill>
              </a:rPr>
              <a:t>', 'tips', 'worked', 'us', 'around', '18-20', 'months', 'coslept', '</a:t>
            </a:r>
            <a:r>
              <a:rPr lang="en-GB" sz="900">
                <a:solidFill>
                  <a:schemeClr val="dk1"/>
                </a:solidFill>
                <a:highlight>
                  <a:srgbClr val="00FF00"/>
                </a:highlight>
              </a:rPr>
              <a:t>falling</a:t>
            </a:r>
            <a:r>
              <a:rPr lang="en-GB" sz="900">
                <a:solidFill>
                  <a:schemeClr val="dk1"/>
                </a:solidFill>
              </a:rPr>
              <a:t>', 'apart', 'sleep', 'deprivation', '3', 'years', 'old', 'sleeps', 'night', 'bed', 'zero', 'issues', 'absolute', 'brutal', 'couple', 'years', 'shes', 'great', 'independent', 'sleeper']</a:t>
            </a:r>
            <a:endParaRPr sz="900">
              <a:solidFill>
                <a:schemeClr val="dk1"/>
              </a:solidFill>
            </a:endParaRPr>
          </a:p>
        </p:txBody>
      </p:sp>
      <p:sp>
        <p:nvSpPr>
          <p:cNvPr id="609" name="Google Shape;609;p34"/>
          <p:cNvSpPr txBox="1"/>
          <p:nvPr/>
        </p:nvSpPr>
        <p:spPr>
          <a:xfrm>
            <a:off x="2679000" y="3510400"/>
            <a:ext cx="6099600" cy="6003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chemeClr val="dk1"/>
                </a:solidFill>
              </a:rPr>
              <a:t>['daughter', '</a:t>
            </a:r>
            <a:r>
              <a:rPr lang="en-GB" sz="900">
                <a:solidFill>
                  <a:schemeClr val="dk1"/>
                </a:solidFill>
                <a:highlight>
                  <a:srgbClr val="F4AB2B"/>
                </a:highlight>
              </a:rPr>
              <a:t>try</a:t>
            </a:r>
            <a:r>
              <a:rPr lang="en-GB" sz="900">
                <a:solidFill>
                  <a:schemeClr val="dk1"/>
                </a:solidFill>
              </a:rPr>
              <a:t>', 'everything', 'thing', '</a:t>
            </a:r>
            <a:r>
              <a:rPr lang="en-GB" sz="900">
                <a:solidFill>
                  <a:schemeClr val="dk1"/>
                </a:solidFill>
                <a:highlight>
                  <a:srgbClr val="FF00FF"/>
                </a:highlight>
              </a:rPr>
              <a:t>work</a:t>
            </a:r>
            <a:r>
              <a:rPr lang="en-GB" sz="900">
                <a:solidFill>
                  <a:schemeClr val="dk1"/>
                </a:solidFill>
              </a:rPr>
              <a:t>', '</a:t>
            </a:r>
            <a:r>
              <a:rPr lang="en-GB" sz="900">
                <a:solidFill>
                  <a:schemeClr val="dk1"/>
                </a:solidFill>
                <a:highlight>
                  <a:srgbClr val="00A67D"/>
                </a:highlight>
              </a:rPr>
              <a:t>hold</a:t>
            </a:r>
            <a:r>
              <a:rPr lang="en-GB" sz="900">
                <a:solidFill>
                  <a:schemeClr val="dk1"/>
                </a:solidFill>
              </a:rPr>
              <a:t>', 'tip', 'work', 'us', 'around', '18-20', 'month', 'coslept', '</a:t>
            </a:r>
            <a:r>
              <a:rPr lang="en-GB" sz="900">
                <a:solidFill>
                  <a:schemeClr val="dk1"/>
                </a:solidFill>
                <a:highlight>
                  <a:srgbClr val="00FF00"/>
                </a:highlight>
              </a:rPr>
              <a:t>fall</a:t>
            </a:r>
            <a:r>
              <a:rPr lang="en-GB" sz="900">
                <a:solidFill>
                  <a:schemeClr val="dk1"/>
                </a:solidFill>
              </a:rPr>
              <a:t>', 'apart', 'sleep', 'deprivation', '3', 'year', 'old', 'sleep', 'night', 'bed', 'zero', 'issue', 'absolute', 'brutal', 'couple', 'year', 'she', 'great', 'independent', 'sleeper']</a:t>
            </a:r>
            <a:endParaRPr sz="9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613" name="Shape 613"/>
        <p:cNvGrpSpPr/>
        <p:nvPr/>
      </p:nvGrpSpPr>
      <p:grpSpPr>
        <a:xfrm>
          <a:off x="0" y="0"/>
          <a:ext cx="0" cy="0"/>
          <a:chOff x="0" y="0"/>
          <a:chExt cx="0" cy="0"/>
        </a:xfrm>
      </p:grpSpPr>
      <p:cxnSp>
        <p:nvCxnSpPr>
          <p:cNvPr id="614" name="Google Shape;614;p35"/>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615" name="Google Shape;615;p35"/>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616" name="Google Shape;616;p35"/>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7" name="Google Shape;617;p35"/>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0" name="Google Shape;620;p35"/>
          <p:cNvCxnSpPr>
            <a:stCxn id="617" idx="6"/>
            <a:endCxn id="619"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621" name="Google Shape;621;p35"/>
          <p:cNvCxnSpPr>
            <a:stCxn id="619" idx="4"/>
            <a:endCxn id="622"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623" name="Google Shape;623;p35"/>
          <p:cNvCxnSpPr>
            <a:stCxn id="622" idx="6"/>
            <a:endCxn id="618"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624" name="Google Shape;624;p35"/>
          <p:cNvCxnSpPr>
            <a:stCxn id="618" idx="4"/>
            <a:endCxn id="625"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622" name="Google Shape;622;p35"/>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5"/>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 name="Google Shape;627;p35"/>
          <p:cNvCxnSpPr>
            <a:stCxn id="625" idx="6"/>
            <a:endCxn id="626"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628" name="Google Shape;628;p35"/>
          <p:cNvGrpSpPr/>
          <p:nvPr/>
        </p:nvGrpSpPr>
        <p:grpSpPr>
          <a:xfrm>
            <a:off x="2941211" y="979498"/>
            <a:ext cx="345562" cy="371656"/>
            <a:chOff x="3054545" y="2899840"/>
            <a:chExt cx="320143" cy="392581"/>
          </a:xfrm>
        </p:grpSpPr>
        <p:sp>
          <p:nvSpPr>
            <p:cNvPr id="629" name="Google Shape;629;p35"/>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5"/>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5"/>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5"/>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5"/>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5"/>
          <p:cNvGrpSpPr/>
          <p:nvPr/>
        </p:nvGrpSpPr>
        <p:grpSpPr>
          <a:xfrm>
            <a:off x="2654526" y="1197234"/>
            <a:ext cx="367290" cy="371683"/>
            <a:chOff x="3950316" y="3820307"/>
            <a:chExt cx="369805" cy="353782"/>
          </a:xfrm>
        </p:grpSpPr>
        <p:sp>
          <p:nvSpPr>
            <p:cNvPr id="640" name="Google Shape;640;p35"/>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5"/>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5"/>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35"/>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5"/>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646" name="Google Shape;646;p35"/>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647" name="Google Shape;647;p35"/>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648" name="Google Shape;648;p35"/>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649" name="Google Shape;649;p35"/>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650" name="Google Shape;650;p35"/>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651" name="Google Shape;651;p35"/>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5"/>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5"/>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5"/>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35"/>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656" name="Google Shape;656;p35"/>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657" name="Google Shape;657;p35"/>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658" name="Google Shape;658;p35"/>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659" name="Google Shape;659;p35"/>
          <p:cNvGrpSpPr/>
          <p:nvPr/>
        </p:nvGrpSpPr>
        <p:grpSpPr>
          <a:xfrm>
            <a:off x="2635463" y="4028459"/>
            <a:ext cx="714391" cy="522925"/>
            <a:chOff x="7009649" y="1541981"/>
            <a:chExt cx="524940" cy="320655"/>
          </a:xfrm>
        </p:grpSpPr>
        <p:sp>
          <p:nvSpPr>
            <p:cNvPr id="660" name="Google Shape;660;p35"/>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5"/>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5"/>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5"/>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5"/>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5"/>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5"/>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5"/>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35"/>
          <p:cNvSpPr txBox="1"/>
          <p:nvPr/>
        </p:nvSpPr>
        <p:spPr>
          <a:xfrm>
            <a:off x="3131650" y="5548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669" name="Google Shape;669;p35"/>
          <p:cNvSpPr txBox="1"/>
          <p:nvPr/>
        </p:nvSpPr>
        <p:spPr>
          <a:xfrm>
            <a:off x="5828600" y="5549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670" name="Google Shape;670;p35"/>
          <p:cNvSpPr txBox="1"/>
          <p:nvPr/>
        </p:nvSpPr>
        <p:spPr>
          <a:xfrm>
            <a:off x="3131650" y="21166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674" name="Shape 674"/>
        <p:cNvGrpSpPr/>
        <p:nvPr/>
      </p:nvGrpSpPr>
      <p:grpSpPr>
        <a:xfrm>
          <a:off x="0" y="0"/>
          <a:ext cx="0" cy="0"/>
          <a:chOff x="0" y="0"/>
          <a:chExt cx="0" cy="0"/>
        </a:xfrm>
      </p:grpSpPr>
      <p:cxnSp>
        <p:nvCxnSpPr>
          <p:cNvPr id="675" name="Google Shape;675;p36"/>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676" name="Google Shape;676;p36"/>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677" name="Google Shape;677;p36"/>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8" name="Google Shape;678;p36"/>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6"/>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6"/>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36"/>
          <p:cNvCxnSpPr>
            <a:stCxn id="678" idx="6"/>
            <a:endCxn id="680"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682" name="Google Shape;682;p36"/>
          <p:cNvCxnSpPr>
            <a:stCxn id="680" idx="4"/>
            <a:endCxn id="683"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684" name="Google Shape;684;p36"/>
          <p:cNvCxnSpPr>
            <a:stCxn id="683" idx="6"/>
            <a:endCxn id="679"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685" name="Google Shape;685;p36"/>
          <p:cNvCxnSpPr>
            <a:stCxn id="679" idx="4"/>
            <a:endCxn id="686"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683" name="Google Shape;683;p36"/>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6"/>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6"/>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8" name="Google Shape;688;p36"/>
          <p:cNvCxnSpPr>
            <a:stCxn id="686" idx="6"/>
            <a:endCxn id="687"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689" name="Google Shape;689;p36"/>
          <p:cNvGrpSpPr/>
          <p:nvPr/>
        </p:nvGrpSpPr>
        <p:grpSpPr>
          <a:xfrm>
            <a:off x="2941211" y="979498"/>
            <a:ext cx="345562" cy="371656"/>
            <a:chOff x="3054545" y="2899840"/>
            <a:chExt cx="320143" cy="392581"/>
          </a:xfrm>
        </p:grpSpPr>
        <p:sp>
          <p:nvSpPr>
            <p:cNvPr id="690" name="Google Shape;690;p36"/>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6"/>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6"/>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6"/>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6"/>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6"/>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6"/>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6"/>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36"/>
          <p:cNvGrpSpPr/>
          <p:nvPr/>
        </p:nvGrpSpPr>
        <p:grpSpPr>
          <a:xfrm>
            <a:off x="2654526" y="1197234"/>
            <a:ext cx="367290" cy="371683"/>
            <a:chOff x="3950316" y="3820307"/>
            <a:chExt cx="369805" cy="353782"/>
          </a:xfrm>
        </p:grpSpPr>
        <p:sp>
          <p:nvSpPr>
            <p:cNvPr id="701" name="Google Shape;701;p36"/>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6"/>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6"/>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6"/>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36"/>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707" name="Google Shape;707;p36"/>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708" name="Google Shape;708;p36"/>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709" name="Google Shape;709;p36"/>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710" name="Google Shape;710;p36"/>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711" name="Google Shape;711;p36"/>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712" name="Google Shape;712;p36"/>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36"/>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717" name="Google Shape;717;p36"/>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718" name="Google Shape;718;p36"/>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719" name="Google Shape;719;p36"/>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720" name="Google Shape;720;p36"/>
          <p:cNvGrpSpPr/>
          <p:nvPr/>
        </p:nvGrpSpPr>
        <p:grpSpPr>
          <a:xfrm>
            <a:off x="2635463" y="4028459"/>
            <a:ext cx="714391" cy="522925"/>
            <a:chOff x="7009649" y="1541981"/>
            <a:chExt cx="524940" cy="320655"/>
          </a:xfrm>
        </p:grpSpPr>
        <p:sp>
          <p:nvSpPr>
            <p:cNvPr id="721" name="Google Shape;721;p36"/>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6"/>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36"/>
          <p:cNvSpPr txBox="1"/>
          <p:nvPr/>
        </p:nvSpPr>
        <p:spPr>
          <a:xfrm>
            <a:off x="3131650" y="5548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730" name="Google Shape;730;p36"/>
          <p:cNvSpPr txBox="1"/>
          <p:nvPr/>
        </p:nvSpPr>
        <p:spPr>
          <a:xfrm>
            <a:off x="5828600" y="5549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731" name="Google Shape;731;p36"/>
          <p:cNvSpPr txBox="1"/>
          <p:nvPr/>
        </p:nvSpPr>
        <p:spPr>
          <a:xfrm>
            <a:off x="3131650" y="21166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732" name="Google Shape;732;p36"/>
          <p:cNvSpPr/>
          <p:nvPr/>
        </p:nvSpPr>
        <p:spPr>
          <a:xfrm>
            <a:off x="4963200" y="3499050"/>
            <a:ext cx="4180800" cy="15519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733" name="Google Shape;733;p36"/>
          <p:cNvSpPr/>
          <p:nvPr/>
        </p:nvSpPr>
        <p:spPr>
          <a:xfrm>
            <a:off x="4963200" y="95200"/>
            <a:ext cx="4180800" cy="20214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734" name="Google Shape;734;p36"/>
          <p:cNvSpPr/>
          <p:nvPr/>
        </p:nvSpPr>
        <p:spPr>
          <a:xfrm>
            <a:off x="0" y="109600"/>
            <a:ext cx="4963200" cy="49233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738" name="Shape 738"/>
        <p:cNvGrpSpPr/>
        <p:nvPr/>
      </p:nvGrpSpPr>
      <p:grpSpPr>
        <a:xfrm>
          <a:off x="0" y="0"/>
          <a:ext cx="0" cy="0"/>
          <a:chOff x="0" y="0"/>
          <a:chExt cx="0" cy="0"/>
        </a:xfrm>
      </p:grpSpPr>
      <p:sp>
        <p:nvSpPr>
          <p:cNvPr id="739" name="Google Shape;739;p37"/>
          <p:cNvSpPr txBox="1"/>
          <p:nvPr>
            <p:ph type="ctrTitle"/>
          </p:nvPr>
        </p:nvSpPr>
        <p:spPr>
          <a:xfrm>
            <a:off x="185275" y="316575"/>
            <a:ext cx="8853900" cy="12009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Clr>
                <a:schemeClr val="dk1"/>
              </a:buClr>
              <a:buSzPts val="990"/>
              <a:buFont typeface="Arial"/>
              <a:buNone/>
            </a:pPr>
            <a:r>
              <a:rPr b="1" lang="en-GB" sz="4280">
                <a:solidFill>
                  <a:srgbClr val="FFF1E0"/>
                </a:solidFill>
                <a:latin typeface="Helvetica Neue"/>
                <a:ea typeface="Helvetica Neue"/>
                <a:cs typeface="Helvetica Neue"/>
                <a:sym typeface="Helvetica Neue"/>
              </a:rPr>
              <a:t>Exploratory Data Analysis</a:t>
            </a:r>
            <a:endParaRPr b="1" sz="4280">
              <a:solidFill>
                <a:srgbClr val="FFF1E0"/>
              </a:solidFill>
              <a:latin typeface="Helvetica Neue"/>
              <a:ea typeface="Helvetica Neue"/>
              <a:cs typeface="Helvetica Neue"/>
              <a:sym typeface="Helvetica Neue"/>
            </a:endParaRPr>
          </a:p>
          <a:p>
            <a:pPr indent="0" lvl="0" marL="0" rtl="0" algn="l">
              <a:lnSpc>
                <a:spcPct val="80000"/>
              </a:lnSpc>
              <a:spcBef>
                <a:spcPts val="0"/>
              </a:spcBef>
              <a:spcAft>
                <a:spcPts val="0"/>
              </a:spcAft>
              <a:buSzPts val="990"/>
              <a:buNone/>
            </a:pPr>
            <a:r>
              <a:t/>
            </a:r>
            <a:endParaRPr b="1" sz="4280">
              <a:solidFill>
                <a:srgbClr val="FFF1E0"/>
              </a:solidFill>
              <a:latin typeface="Helvetica Neue"/>
              <a:ea typeface="Helvetica Neue"/>
              <a:cs typeface="Helvetica Neue"/>
              <a:sym typeface="Helvetica Neue"/>
            </a:endParaRPr>
          </a:p>
        </p:txBody>
      </p:sp>
      <p:cxnSp>
        <p:nvCxnSpPr>
          <p:cNvPr id="740" name="Google Shape;740;p37"/>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741" name="Google Shape;741;p37"/>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742" name="Google Shape;742;p37"/>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743" name="Google Shape;743;p37"/>
          <p:cNvSpPr txBox="1"/>
          <p:nvPr/>
        </p:nvSpPr>
        <p:spPr>
          <a:xfrm>
            <a:off x="274050" y="1239725"/>
            <a:ext cx="85959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AutoNum type="arabicParenR"/>
            </a:pPr>
            <a:r>
              <a:rPr lang="en-GB" sz="1800"/>
              <a:t>Comment and post length</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AutoNum type="arabicParenR"/>
            </a:pPr>
            <a:r>
              <a:rPr lang="en-GB" sz="1800"/>
              <a:t>Sentiment Analysis</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AutoNum type="arabicParenR"/>
            </a:pPr>
            <a:r>
              <a:rPr lang="en-GB" sz="1800"/>
              <a:t>N-gram analysis</a:t>
            </a:r>
            <a:endParaRPr sz="1800"/>
          </a:p>
          <a:p>
            <a:pPr indent="0" lvl="0" marL="0" rtl="0" algn="l">
              <a:spcBef>
                <a:spcPts val="0"/>
              </a:spcBef>
              <a:spcAft>
                <a:spcPts val="0"/>
              </a:spcAft>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747" name="Shape 747"/>
        <p:cNvGrpSpPr/>
        <p:nvPr/>
      </p:nvGrpSpPr>
      <p:grpSpPr>
        <a:xfrm>
          <a:off x="0" y="0"/>
          <a:ext cx="0" cy="0"/>
          <a:chOff x="0" y="0"/>
          <a:chExt cx="0" cy="0"/>
        </a:xfrm>
      </p:grpSpPr>
      <p:sp>
        <p:nvSpPr>
          <p:cNvPr id="748" name="Google Shape;748;p38"/>
          <p:cNvSpPr txBox="1"/>
          <p:nvPr>
            <p:ph type="ctrTitle"/>
          </p:nvPr>
        </p:nvSpPr>
        <p:spPr>
          <a:xfrm>
            <a:off x="185275" y="316575"/>
            <a:ext cx="8853900" cy="12009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500380" lvl="0" marL="457200" rtl="0" algn="l">
              <a:lnSpc>
                <a:spcPct val="80000"/>
              </a:lnSpc>
              <a:spcBef>
                <a:spcPts val="0"/>
              </a:spcBef>
              <a:spcAft>
                <a:spcPts val="0"/>
              </a:spcAft>
              <a:buClr>
                <a:srgbClr val="FFF1E0"/>
              </a:buClr>
              <a:buSzPts val="4280"/>
              <a:buFont typeface="Helvetica Neue"/>
              <a:buAutoNum type="arabicParenR"/>
            </a:pPr>
            <a:r>
              <a:rPr b="1" lang="en-GB" sz="4280">
                <a:solidFill>
                  <a:srgbClr val="FFF1E0"/>
                </a:solidFill>
                <a:latin typeface="Helvetica Neue"/>
                <a:ea typeface="Helvetica Neue"/>
                <a:cs typeface="Helvetica Neue"/>
                <a:sym typeface="Helvetica Neue"/>
              </a:rPr>
              <a:t>Length of comments</a:t>
            </a:r>
            <a:endParaRPr b="1" sz="4280">
              <a:solidFill>
                <a:srgbClr val="FFF1E0"/>
              </a:solidFill>
              <a:latin typeface="Helvetica Neue"/>
              <a:ea typeface="Helvetica Neue"/>
              <a:cs typeface="Helvetica Neue"/>
              <a:sym typeface="Helvetica Neue"/>
            </a:endParaRPr>
          </a:p>
          <a:p>
            <a:pPr indent="0" lvl="0" marL="0" rtl="0" algn="l">
              <a:lnSpc>
                <a:spcPct val="80000"/>
              </a:lnSpc>
              <a:spcBef>
                <a:spcPts val="0"/>
              </a:spcBef>
              <a:spcAft>
                <a:spcPts val="0"/>
              </a:spcAft>
              <a:buSzPts val="990"/>
              <a:buNone/>
            </a:pPr>
            <a:r>
              <a:t/>
            </a:r>
            <a:endParaRPr b="1" sz="4280">
              <a:solidFill>
                <a:srgbClr val="FFF1E0"/>
              </a:solidFill>
              <a:latin typeface="Helvetica Neue"/>
              <a:ea typeface="Helvetica Neue"/>
              <a:cs typeface="Helvetica Neue"/>
              <a:sym typeface="Helvetica Neue"/>
            </a:endParaRPr>
          </a:p>
        </p:txBody>
      </p:sp>
      <p:cxnSp>
        <p:nvCxnSpPr>
          <p:cNvPr id="749" name="Google Shape;749;p38"/>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750" name="Google Shape;750;p38"/>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751" name="Google Shape;751;p38"/>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id="752" name="Google Shape;752;p38"/>
          <p:cNvPicPr preferRelativeResize="0"/>
          <p:nvPr/>
        </p:nvPicPr>
        <p:blipFill>
          <a:blip r:embed="rId3">
            <a:alphaModFix/>
          </a:blip>
          <a:stretch>
            <a:fillRect/>
          </a:stretch>
        </p:blipFill>
        <p:spPr>
          <a:xfrm>
            <a:off x="2325325" y="1301738"/>
            <a:ext cx="4188271" cy="3322738"/>
          </a:xfrm>
          <a:prstGeom prst="rect">
            <a:avLst/>
          </a:prstGeom>
          <a:noFill/>
          <a:ln>
            <a:noFill/>
          </a:ln>
        </p:spPr>
      </p:pic>
      <p:sp>
        <p:nvSpPr>
          <p:cNvPr id="753" name="Google Shape;753;p38"/>
          <p:cNvSpPr txBox="1"/>
          <p:nvPr/>
        </p:nvSpPr>
        <p:spPr>
          <a:xfrm>
            <a:off x="4325775" y="4333600"/>
            <a:ext cx="8823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chemeClr val="dk1"/>
                </a:solidFill>
              </a:rPr>
              <a:t>Mothers</a:t>
            </a:r>
            <a:endParaRPr sz="1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757" name="Shape 757"/>
        <p:cNvGrpSpPr/>
        <p:nvPr/>
      </p:nvGrpSpPr>
      <p:grpSpPr>
        <a:xfrm>
          <a:off x="0" y="0"/>
          <a:ext cx="0" cy="0"/>
          <a:chOff x="0" y="0"/>
          <a:chExt cx="0" cy="0"/>
        </a:xfrm>
      </p:grpSpPr>
      <p:sp>
        <p:nvSpPr>
          <p:cNvPr id="758" name="Google Shape;758;p39"/>
          <p:cNvSpPr txBox="1"/>
          <p:nvPr>
            <p:ph type="ctrTitle"/>
          </p:nvPr>
        </p:nvSpPr>
        <p:spPr>
          <a:xfrm>
            <a:off x="185275" y="316575"/>
            <a:ext cx="88539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Clr>
                <a:schemeClr val="dk1"/>
              </a:buClr>
              <a:buSzPts val="990"/>
              <a:buFont typeface="Arial"/>
              <a:buNone/>
            </a:pPr>
            <a:r>
              <a:rPr b="1" lang="en-GB" sz="4280">
                <a:solidFill>
                  <a:srgbClr val="FFF1E0"/>
                </a:solidFill>
                <a:latin typeface="Helvetica Neue"/>
                <a:ea typeface="Helvetica Neue"/>
                <a:cs typeface="Helvetica Neue"/>
                <a:sym typeface="Helvetica Neue"/>
              </a:rPr>
              <a:t>2) Sentiment Analysis</a:t>
            </a:r>
            <a:endParaRPr b="1" sz="4280">
              <a:solidFill>
                <a:srgbClr val="FFF1E0"/>
              </a:solidFill>
              <a:latin typeface="Helvetica Neue"/>
              <a:ea typeface="Helvetica Neue"/>
              <a:cs typeface="Helvetica Neue"/>
              <a:sym typeface="Helvetica Neue"/>
            </a:endParaRPr>
          </a:p>
        </p:txBody>
      </p:sp>
      <p:cxnSp>
        <p:nvCxnSpPr>
          <p:cNvPr id="759" name="Google Shape;759;p39"/>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760" name="Google Shape;760;p39"/>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761" name="Google Shape;761;p39"/>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id="762" name="Google Shape;762;p39"/>
          <p:cNvPicPr preferRelativeResize="0"/>
          <p:nvPr/>
        </p:nvPicPr>
        <p:blipFill rotWithShape="1">
          <a:blip r:embed="rId3">
            <a:alphaModFix/>
          </a:blip>
          <a:srcRect b="49629" l="0" r="0" t="0"/>
          <a:stretch/>
        </p:blipFill>
        <p:spPr>
          <a:xfrm>
            <a:off x="720000" y="1782050"/>
            <a:ext cx="3765925" cy="2881275"/>
          </a:xfrm>
          <a:prstGeom prst="rect">
            <a:avLst/>
          </a:prstGeom>
          <a:noFill/>
          <a:ln>
            <a:noFill/>
          </a:ln>
        </p:spPr>
      </p:pic>
      <p:pic>
        <p:nvPicPr>
          <p:cNvPr id="763" name="Google Shape;763;p39"/>
          <p:cNvPicPr preferRelativeResize="0"/>
          <p:nvPr/>
        </p:nvPicPr>
        <p:blipFill rotWithShape="1">
          <a:blip r:embed="rId3">
            <a:alphaModFix/>
          </a:blip>
          <a:srcRect b="0" l="0" r="0" t="50687"/>
          <a:stretch/>
        </p:blipFill>
        <p:spPr>
          <a:xfrm>
            <a:off x="4748050" y="1782050"/>
            <a:ext cx="3846800" cy="2881275"/>
          </a:xfrm>
          <a:prstGeom prst="rect">
            <a:avLst/>
          </a:prstGeom>
          <a:noFill/>
          <a:ln>
            <a:noFill/>
          </a:ln>
        </p:spPr>
      </p:pic>
      <p:sp>
        <p:nvSpPr>
          <p:cNvPr id="764" name="Google Shape;764;p39"/>
          <p:cNvSpPr txBox="1"/>
          <p:nvPr/>
        </p:nvSpPr>
        <p:spPr>
          <a:xfrm>
            <a:off x="719875" y="1607975"/>
            <a:ext cx="37659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chemeClr val="dk1"/>
                </a:solidFill>
              </a:rPr>
              <a:t>Mothers’ comments by sentiment</a:t>
            </a:r>
            <a:endParaRPr b="1" sz="1100">
              <a:solidFill>
                <a:schemeClr val="dk1"/>
              </a:solidFill>
            </a:endParaRPr>
          </a:p>
        </p:txBody>
      </p:sp>
      <p:sp>
        <p:nvSpPr>
          <p:cNvPr id="765" name="Google Shape;765;p39"/>
          <p:cNvSpPr txBox="1"/>
          <p:nvPr/>
        </p:nvSpPr>
        <p:spPr>
          <a:xfrm>
            <a:off x="4748050" y="1607975"/>
            <a:ext cx="38469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100">
                <a:solidFill>
                  <a:schemeClr val="dk1"/>
                </a:solidFill>
              </a:rPr>
              <a:t>Fathers’ </a:t>
            </a:r>
            <a:r>
              <a:rPr b="1" lang="en-GB" sz="1100">
                <a:solidFill>
                  <a:schemeClr val="dk1"/>
                </a:solidFill>
              </a:rPr>
              <a:t>comments by sentiment</a:t>
            </a:r>
            <a:endParaRPr b="1" sz="1100">
              <a:solidFill>
                <a:schemeClr val="dk1"/>
              </a:solidFill>
            </a:endParaRPr>
          </a:p>
        </p:txBody>
      </p:sp>
      <p:sp>
        <p:nvSpPr>
          <p:cNvPr id="766" name="Google Shape;766;p39"/>
          <p:cNvSpPr txBox="1"/>
          <p:nvPr/>
        </p:nvSpPr>
        <p:spPr>
          <a:xfrm>
            <a:off x="982150" y="4192900"/>
            <a:ext cx="10581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chemeClr val="dk2"/>
                </a:solidFill>
              </a:rPr>
              <a:t>Positive</a:t>
            </a:r>
            <a:endParaRPr sz="1000">
              <a:solidFill>
                <a:schemeClr val="dk2"/>
              </a:solidFill>
            </a:endParaRPr>
          </a:p>
        </p:txBody>
      </p:sp>
      <p:sp>
        <p:nvSpPr>
          <p:cNvPr id="767" name="Google Shape;767;p39"/>
          <p:cNvSpPr txBox="1"/>
          <p:nvPr/>
        </p:nvSpPr>
        <p:spPr>
          <a:xfrm>
            <a:off x="3360475" y="4192900"/>
            <a:ext cx="10581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chemeClr val="dk2"/>
                </a:solidFill>
              </a:rPr>
              <a:t>Neutral</a:t>
            </a:r>
            <a:endParaRPr sz="1000">
              <a:solidFill>
                <a:schemeClr val="dk2"/>
              </a:solidFill>
            </a:endParaRPr>
          </a:p>
        </p:txBody>
      </p:sp>
      <p:sp>
        <p:nvSpPr>
          <p:cNvPr id="768" name="Google Shape;768;p39"/>
          <p:cNvSpPr txBox="1"/>
          <p:nvPr/>
        </p:nvSpPr>
        <p:spPr>
          <a:xfrm>
            <a:off x="2204275" y="4379050"/>
            <a:ext cx="1058100" cy="228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chemeClr val="dk2"/>
                </a:solidFill>
              </a:rPr>
              <a:t>Sentiment</a:t>
            </a:r>
            <a:endParaRPr sz="900">
              <a:solidFill>
                <a:schemeClr val="dk2"/>
              </a:solidFill>
            </a:endParaRPr>
          </a:p>
        </p:txBody>
      </p:sp>
      <p:sp>
        <p:nvSpPr>
          <p:cNvPr id="769" name="Google Shape;769;p39"/>
          <p:cNvSpPr txBox="1"/>
          <p:nvPr/>
        </p:nvSpPr>
        <p:spPr>
          <a:xfrm>
            <a:off x="2204275" y="4192900"/>
            <a:ext cx="10581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chemeClr val="dk2"/>
                </a:solidFill>
              </a:rPr>
              <a:t>Negative</a:t>
            </a:r>
            <a:endParaRPr sz="1000">
              <a:solidFill>
                <a:schemeClr val="dk2"/>
              </a:solidFill>
            </a:endParaRPr>
          </a:p>
        </p:txBody>
      </p:sp>
      <p:sp>
        <p:nvSpPr>
          <p:cNvPr id="770" name="Google Shape;770;p39"/>
          <p:cNvSpPr txBox="1"/>
          <p:nvPr/>
        </p:nvSpPr>
        <p:spPr>
          <a:xfrm>
            <a:off x="5017825" y="4249175"/>
            <a:ext cx="10581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chemeClr val="dk2"/>
                </a:solidFill>
              </a:rPr>
              <a:t>Positive</a:t>
            </a:r>
            <a:endParaRPr sz="1000">
              <a:solidFill>
                <a:schemeClr val="dk2"/>
              </a:solidFill>
            </a:endParaRPr>
          </a:p>
        </p:txBody>
      </p:sp>
      <p:sp>
        <p:nvSpPr>
          <p:cNvPr id="771" name="Google Shape;771;p39"/>
          <p:cNvSpPr txBox="1"/>
          <p:nvPr/>
        </p:nvSpPr>
        <p:spPr>
          <a:xfrm>
            <a:off x="7396150" y="4249175"/>
            <a:ext cx="10581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chemeClr val="dk2"/>
                </a:solidFill>
              </a:rPr>
              <a:t>Neutral</a:t>
            </a:r>
            <a:endParaRPr sz="1000">
              <a:solidFill>
                <a:schemeClr val="dk2"/>
              </a:solidFill>
            </a:endParaRPr>
          </a:p>
        </p:txBody>
      </p:sp>
      <p:sp>
        <p:nvSpPr>
          <p:cNvPr id="772" name="Google Shape;772;p39"/>
          <p:cNvSpPr txBox="1"/>
          <p:nvPr/>
        </p:nvSpPr>
        <p:spPr>
          <a:xfrm>
            <a:off x="6239950" y="4435325"/>
            <a:ext cx="1058100" cy="228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00">
                <a:solidFill>
                  <a:schemeClr val="dk2"/>
                </a:solidFill>
              </a:rPr>
              <a:t>Sentiment</a:t>
            </a:r>
            <a:endParaRPr sz="900">
              <a:solidFill>
                <a:schemeClr val="dk2"/>
              </a:solidFill>
            </a:endParaRPr>
          </a:p>
        </p:txBody>
      </p:sp>
      <p:sp>
        <p:nvSpPr>
          <p:cNvPr id="773" name="Google Shape;773;p39"/>
          <p:cNvSpPr txBox="1"/>
          <p:nvPr/>
        </p:nvSpPr>
        <p:spPr>
          <a:xfrm>
            <a:off x="6239950" y="4249175"/>
            <a:ext cx="10581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chemeClr val="dk2"/>
                </a:solidFill>
              </a:rPr>
              <a:t>Negative</a:t>
            </a:r>
            <a:endParaRPr sz="1000">
              <a:solidFill>
                <a:schemeClr val="dk2"/>
              </a:solidFill>
            </a:endParaRPr>
          </a:p>
        </p:txBody>
      </p:sp>
      <p:sp>
        <p:nvSpPr>
          <p:cNvPr id="774" name="Google Shape;774;p39"/>
          <p:cNvSpPr txBox="1"/>
          <p:nvPr/>
        </p:nvSpPr>
        <p:spPr>
          <a:xfrm rot="-5400000">
            <a:off x="3189550" y="2987075"/>
            <a:ext cx="3053400" cy="295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dk2"/>
                </a:solidFill>
              </a:rPr>
              <a:t>% of comments</a:t>
            </a:r>
            <a:endParaRPr sz="1200">
              <a:solidFill>
                <a:schemeClr val="dk2"/>
              </a:solidFill>
            </a:endParaRPr>
          </a:p>
        </p:txBody>
      </p:sp>
      <p:sp>
        <p:nvSpPr>
          <p:cNvPr id="775" name="Google Shape;775;p39"/>
          <p:cNvSpPr txBox="1"/>
          <p:nvPr/>
        </p:nvSpPr>
        <p:spPr>
          <a:xfrm rot="-5400000">
            <a:off x="-854075" y="2989175"/>
            <a:ext cx="30534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chemeClr val="dk2"/>
                </a:solidFill>
              </a:rPr>
              <a:t>% of comments</a:t>
            </a:r>
            <a:endParaRPr sz="12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779" name="Shape 779"/>
        <p:cNvGrpSpPr/>
        <p:nvPr/>
      </p:nvGrpSpPr>
      <p:grpSpPr>
        <a:xfrm>
          <a:off x="0" y="0"/>
          <a:ext cx="0" cy="0"/>
          <a:chOff x="0" y="0"/>
          <a:chExt cx="0" cy="0"/>
        </a:xfrm>
      </p:grpSpPr>
      <p:cxnSp>
        <p:nvCxnSpPr>
          <p:cNvPr id="780" name="Google Shape;780;p40"/>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781" name="Google Shape;781;p40"/>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782" name="Google Shape;782;p40"/>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pSp>
        <p:nvGrpSpPr>
          <p:cNvPr id="783" name="Google Shape;783;p40"/>
          <p:cNvGrpSpPr/>
          <p:nvPr/>
        </p:nvGrpSpPr>
        <p:grpSpPr>
          <a:xfrm>
            <a:off x="2" y="603597"/>
            <a:ext cx="9144018" cy="4262101"/>
            <a:chOff x="982450" y="1564325"/>
            <a:chExt cx="7179099" cy="3337850"/>
          </a:xfrm>
        </p:grpSpPr>
        <p:pic>
          <p:nvPicPr>
            <p:cNvPr id="784" name="Google Shape;784;p40"/>
            <p:cNvPicPr preferRelativeResize="0"/>
            <p:nvPr/>
          </p:nvPicPr>
          <p:blipFill rotWithShape="1">
            <a:blip r:embed="rId3">
              <a:alphaModFix/>
            </a:blip>
            <a:srcRect b="75390" l="0" r="0" t="0"/>
            <a:stretch/>
          </p:blipFill>
          <p:spPr>
            <a:xfrm>
              <a:off x="982450" y="1705800"/>
              <a:ext cx="7179099" cy="3196375"/>
            </a:xfrm>
            <a:prstGeom prst="rect">
              <a:avLst/>
            </a:prstGeom>
            <a:noFill/>
            <a:ln>
              <a:noFill/>
            </a:ln>
          </p:spPr>
        </p:pic>
        <p:sp>
          <p:nvSpPr>
            <p:cNvPr id="785" name="Google Shape;785;p40"/>
            <p:cNvSpPr txBox="1"/>
            <p:nvPr/>
          </p:nvSpPr>
          <p:spPr>
            <a:xfrm>
              <a:off x="982450" y="1564325"/>
              <a:ext cx="40248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Mummit (1-gram)</a:t>
              </a:r>
              <a:endParaRPr b="1" sz="1000">
                <a:solidFill>
                  <a:schemeClr val="dk2"/>
                </a:solidFill>
              </a:endParaRPr>
            </a:p>
          </p:txBody>
        </p:sp>
        <p:sp>
          <p:nvSpPr>
            <p:cNvPr id="786" name="Google Shape;786;p40"/>
            <p:cNvSpPr txBox="1"/>
            <p:nvPr/>
          </p:nvSpPr>
          <p:spPr>
            <a:xfrm>
              <a:off x="5007250" y="1564325"/>
              <a:ext cx="31542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                     Dadd</a:t>
              </a:r>
              <a:r>
                <a:rPr b="1" lang="en-GB" sz="1000">
                  <a:solidFill>
                    <a:schemeClr val="dk2"/>
                  </a:solidFill>
                </a:rPr>
                <a:t>it (1-gram)</a:t>
              </a:r>
              <a:endParaRPr b="1" sz="1000">
                <a:solidFill>
                  <a:schemeClr val="dk2"/>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790" name="Shape 790"/>
        <p:cNvGrpSpPr/>
        <p:nvPr/>
      </p:nvGrpSpPr>
      <p:grpSpPr>
        <a:xfrm>
          <a:off x="0" y="0"/>
          <a:ext cx="0" cy="0"/>
          <a:chOff x="0" y="0"/>
          <a:chExt cx="0" cy="0"/>
        </a:xfrm>
      </p:grpSpPr>
      <p:cxnSp>
        <p:nvCxnSpPr>
          <p:cNvPr id="791" name="Google Shape;791;p41"/>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792" name="Google Shape;792;p41"/>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pSp>
        <p:nvGrpSpPr>
          <p:cNvPr id="793" name="Google Shape;793;p41"/>
          <p:cNvGrpSpPr/>
          <p:nvPr/>
        </p:nvGrpSpPr>
        <p:grpSpPr>
          <a:xfrm>
            <a:off x="-16" y="583195"/>
            <a:ext cx="9144346" cy="4266666"/>
            <a:chOff x="-444282" y="347725"/>
            <a:chExt cx="9588283" cy="4426002"/>
          </a:xfrm>
        </p:grpSpPr>
        <p:pic>
          <p:nvPicPr>
            <p:cNvPr id="794" name="Google Shape;794;p41"/>
            <p:cNvPicPr preferRelativeResize="0"/>
            <p:nvPr/>
          </p:nvPicPr>
          <p:blipFill rotWithShape="1">
            <a:blip r:embed="rId3">
              <a:alphaModFix/>
            </a:blip>
            <a:srcRect b="49886" l="0" r="0" t="24598"/>
            <a:stretch/>
          </p:blipFill>
          <p:spPr>
            <a:xfrm>
              <a:off x="-444282" y="347737"/>
              <a:ext cx="9588283" cy="4425989"/>
            </a:xfrm>
            <a:prstGeom prst="rect">
              <a:avLst/>
            </a:prstGeom>
            <a:noFill/>
            <a:ln>
              <a:noFill/>
            </a:ln>
          </p:spPr>
        </p:pic>
        <p:sp>
          <p:nvSpPr>
            <p:cNvPr id="795" name="Google Shape;795;p41"/>
            <p:cNvSpPr txBox="1"/>
            <p:nvPr/>
          </p:nvSpPr>
          <p:spPr>
            <a:xfrm>
              <a:off x="564825" y="347725"/>
              <a:ext cx="40248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Mummit (2-gram)</a:t>
              </a:r>
              <a:endParaRPr b="1" sz="1000">
                <a:solidFill>
                  <a:schemeClr val="dk2"/>
                </a:solidFill>
              </a:endParaRPr>
            </a:p>
          </p:txBody>
        </p:sp>
        <p:sp>
          <p:nvSpPr>
            <p:cNvPr id="796" name="Google Shape;796;p41"/>
            <p:cNvSpPr txBox="1"/>
            <p:nvPr/>
          </p:nvSpPr>
          <p:spPr>
            <a:xfrm>
              <a:off x="5908450" y="347725"/>
              <a:ext cx="31542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Daddit (2-gram)</a:t>
              </a:r>
              <a:endParaRPr b="1" sz="1000">
                <a:solidFill>
                  <a:schemeClr val="dk2"/>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72" name="Shape 72"/>
        <p:cNvGrpSpPr/>
        <p:nvPr/>
      </p:nvGrpSpPr>
      <p:grpSpPr>
        <a:xfrm>
          <a:off x="0" y="0"/>
          <a:ext cx="0" cy="0"/>
          <a:chOff x="0" y="0"/>
          <a:chExt cx="0" cy="0"/>
        </a:xfrm>
      </p:grpSpPr>
      <p:cxnSp>
        <p:nvCxnSpPr>
          <p:cNvPr id="73" name="Google Shape;73;p15"/>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74" name="Google Shape;74;p15"/>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descr="Singapore Man Images – Browse 14,814 Stock Photos, Vectors, and Video |  Adobe Stock" id="75" name="Google Shape;75;p15"/>
          <p:cNvPicPr preferRelativeResize="0"/>
          <p:nvPr/>
        </p:nvPicPr>
        <p:blipFill rotWithShape="1">
          <a:blip r:embed="rId3">
            <a:alphaModFix/>
          </a:blip>
          <a:srcRect b="7308" l="22634" r="18496" t="7308"/>
          <a:stretch/>
        </p:blipFill>
        <p:spPr>
          <a:xfrm>
            <a:off x="820500" y="1129311"/>
            <a:ext cx="2982425" cy="2883875"/>
          </a:xfrm>
          <a:prstGeom prst="rect">
            <a:avLst/>
          </a:prstGeom>
          <a:noFill/>
          <a:ln cap="flat" cmpd="sng" w="114300">
            <a:solidFill>
              <a:srgbClr val="FFF1E0"/>
            </a:solidFill>
            <a:prstDash val="solid"/>
            <a:round/>
            <a:headEnd len="sm" w="sm" type="none"/>
            <a:tailEnd len="sm" w="sm" type="none"/>
          </a:ln>
        </p:spPr>
      </p:pic>
      <p:sp>
        <p:nvSpPr>
          <p:cNvPr id="76" name="Google Shape;76;p15"/>
          <p:cNvSpPr txBox="1"/>
          <p:nvPr>
            <p:ph type="ctrTitle"/>
          </p:nvPr>
        </p:nvSpPr>
        <p:spPr>
          <a:xfrm>
            <a:off x="4152175" y="1048025"/>
            <a:ext cx="3339300" cy="5163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3000">
                <a:solidFill>
                  <a:srgbClr val="FFF1E0"/>
                </a:solidFill>
                <a:latin typeface="Helvetica Neue"/>
                <a:ea typeface="Helvetica Neue"/>
                <a:cs typeface="Helvetica Neue"/>
                <a:sym typeface="Helvetica Neue"/>
              </a:rPr>
              <a:t>George, 33</a:t>
            </a:r>
            <a:endParaRPr b="1" sz="3000">
              <a:solidFill>
                <a:srgbClr val="FFF1E0"/>
              </a:solidFill>
              <a:latin typeface="Helvetica Neue"/>
              <a:ea typeface="Helvetica Neue"/>
              <a:cs typeface="Helvetica Neue"/>
              <a:sym typeface="Helvetica Neue"/>
            </a:endParaRPr>
          </a:p>
        </p:txBody>
      </p:sp>
      <p:sp>
        <p:nvSpPr>
          <p:cNvPr id="77" name="Google Shape;77;p15"/>
          <p:cNvSpPr txBox="1"/>
          <p:nvPr>
            <p:ph type="ctrTitle"/>
          </p:nvPr>
        </p:nvSpPr>
        <p:spPr>
          <a:xfrm>
            <a:off x="4187175" y="1498300"/>
            <a:ext cx="4478400" cy="3315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lang="en-GB" sz="1500">
                <a:solidFill>
                  <a:srgbClr val="FFF1E0"/>
                </a:solidFill>
                <a:latin typeface="Helvetica Neue"/>
                <a:ea typeface="Helvetica Neue"/>
                <a:cs typeface="Helvetica Neue"/>
                <a:sym typeface="Helvetica Neue"/>
              </a:rPr>
              <a:t>Campaign Strategist</a:t>
            </a:r>
            <a:endParaRPr sz="1500">
              <a:solidFill>
                <a:srgbClr val="FFF1E0"/>
              </a:solidFill>
              <a:latin typeface="Helvetica Neue"/>
              <a:ea typeface="Helvetica Neue"/>
              <a:cs typeface="Helvetica Neue"/>
              <a:sym typeface="Helvetica Neue"/>
            </a:endParaRPr>
          </a:p>
        </p:txBody>
      </p:sp>
      <p:sp>
        <p:nvSpPr>
          <p:cNvPr id="78" name="Google Shape;78;p15"/>
          <p:cNvSpPr txBox="1"/>
          <p:nvPr>
            <p:ph type="ctrTitle"/>
          </p:nvPr>
        </p:nvSpPr>
        <p:spPr>
          <a:xfrm>
            <a:off x="4317550" y="2002875"/>
            <a:ext cx="4478400" cy="16554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317500" lvl="0" marL="457200" rtl="0" algn="l">
              <a:lnSpc>
                <a:spcPct val="100000"/>
              </a:lnSpc>
              <a:spcBef>
                <a:spcPts val="0"/>
              </a:spcBef>
              <a:spcAft>
                <a:spcPts val="0"/>
              </a:spcAft>
              <a:buClr>
                <a:srgbClr val="FFF1E0"/>
              </a:buClr>
              <a:buSzPts val="1400"/>
              <a:buFont typeface="Helvetica Neue"/>
              <a:buChar char="●"/>
            </a:pPr>
            <a:r>
              <a:rPr lang="en-GB" sz="1400">
                <a:solidFill>
                  <a:srgbClr val="FFF1E0"/>
                </a:solidFill>
                <a:latin typeface="Helvetica Neue"/>
                <a:ea typeface="Helvetica Neue"/>
                <a:cs typeface="Helvetica Neue"/>
                <a:sym typeface="Helvetica Neue"/>
              </a:rPr>
              <a:t>Assigned a project to create campaigns for mothers.</a:t>
            </a:r>
            <a:endParaRPr sz="1400">
              <a:solidFill>
                <a:srgbClr val="FFF1E0"/>
              </a:solidFill>
              <a:latin typeface="Helvetica Neue"/>
              <a:ea typeface="Helvetica Neue"/>
              <a:cs typeface="Helvetica Neue"/>
              <a:sym typeface="Helvetica Neue"/>
            </a:endParaRPr>
          </a:p>
          <a:p>
            <a:pPr indent="-317500" lvl="0" marL="457200" rtl="0" algn="l">
              <a:lnSpc>
                <a:spcPct val="100000"/>
              </a:lnSpc>
              <a:spcBef>
                <a:spcPts val="0"/>
              </a:spcBef>
              <a:spcAft>
                <a:spcPts val="0"/>
              </a:spcAft>
              <a:buClr>
                <a:srgbClr val="FFF1E0"/>
              </a:buClr>
              <a:buSzPts val="1400"/>
              <a:buFont typeface="Helvetica Neue"/>
              <a:buChar char="●"/>
            </a:pPr>
            <a:r>
              <a:rPr lang="en-GB" sz="1400">
                <a:solidFill>
                  <a:srgbClr val="FFF1E0"/>
                </a:solidFill>
                <a:latin typeface="Helvetica Neue"/>
                <a:ea typeface="Helvetica Neue"/>
                <a:cs typeface="Helvetica Neue"/>
                <a:sym typeface="Helvetica Neue"/>
              </a:rPr>
              <a:t>Had troubles classifying </a:t>
            </a:r>
            <a:r>
              <a:rPr lang="en-GB" sz="1400">
                <a:solidFill>
                  <a:srgbClr val="FFF1E0"/>
                </a:solidFill>
                <a:latin typeface="Helvetica Neue"/>
                <a:ea typeface="Helvetica Neue"/>
                <a:cs typeface="Helvetica Neue"/>
                <a:sym typeface="Helvetica Neue"/>
              </a:rPr>
              <a:t>articles or post written by mothers.</a:t>
            </a:r>
            <a:endParaRPr sz="1400">
              <a:solidFill>
                <a:srgbClr val="FFF1E0"/>
              </a:solidFill>
              <a:latin typeface="Helvetica Neue"/>
              <a:ea typeface="Helvetica Neue"/>
              <a:cs typeface="Helvetica Neue"/>
              <a:sym typeface="Helvetica Neue"/>
            </a:endParaRPr>
          </a:p>
          <a:p>
            <a:pPr indent="-317500" lvl="0" marL="457200" rtl="0" algn="l">
              <a:lnSpc>
                <a:spcPct val="100000"/>
              </a:lnSpc>
              <a:spcBef>
                <a:spcPts val="0"/>
              </a:spcBef>
              <a:spcAft>
                <a:spcPts val="0"/>
              </a:spcAft>
              <a:buClr>
                <a:srgbClr val="FFF1E0"/>
              </a:buClr>
              <a:buSzPts val="1400"/>
              <a:buFont typeface="Helvetica Neue"/>
              <a:buChar char="●"/>
            </a:pPr>
            <a:r>
              <a:rPr lang="en-GB" sz="1400">
                <a:solidFill>
                  <a:srgbClr val="FFF1E0"/>
                </a:solidFill>
                <a:latin typeface="Helvetica Neue"/>
                <a:ea typeface="Helvetica Neue"/>
                <a:cs typeface="Helvetica Neue"/>
                <a:sym typeface="Helvetica Neue"/>
              </a:rPr>
              <a:t>Noticed that he and his team had discrepancies in the findings, complicating the analysis process. </a:t>
            </a:r>
            <a:endParaRPr sz="1400">
              <a:solidFill>
                <a:srgbClr val="FFF1E0"/>
              </a:solidFill>
              <a:latin typeface="Helvetica Neue"/>
              <a:ea typeface="Helvetica Neue"/>
              <a:cs typeface="Helvetica Neue"/>
              <a:sym typeface="Helvetica Neue"/>
            </a:endParaRPr>
          </a:p>
        </p:txBody>
      </p:sp>
      <p:sp>
        <p:nvSpPr>
          <p:cNvPr id="79" name="Google Shape;79;p15"/>
          <p:cNvSpPr txBox="1"/>
          <p:nvPr>
            <p:ph type="ctrTitle"/>
          </p:nvPr>
        </p:nvSpPr>
        <p:spPr>
          <a:xfrm>
            <a:off x="589612" y="422650"/>
            <a:ext cx="4078800" cy="5163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3000">
                <a:solidFill>
                  <a:srgbClr val="FFF1E0"/>
                </a:solidFill>
                <a:latin typeface="Helvetica Neue"/>
                <a:ea typeface="Helvetica Neue"/>
                <a:cs typeface="Helvetica Neue"/>
                <a:sym typeface="Helvetica Neue"/>
              </a:rPr>
              <a:t>Persona Introduction</a:t>
            </a:r>
            <a:endParaRPr b="1" sz="3000">
              <a:solidFill>
                <a:srgbClr val="FFF1E0"/>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800" name="Shape 800"/>
        <p:cNvGrpSpPr/>
        <p:nvPr/>
      </p:nvGrpSpPr>
      <p:grpSpPr>
        <a:xfrm>
          <a:off x="0" y="0"/>
          <a:ext cx="0" cy="0"/>
          <a:chOff x="0" y="0"/>
          <a:chExt cx="0" cy="0"/>
        </a:xfrm>
      </p:grpSpPr>
      <p:cxnSp>
        <p:nvCxnSpPr>
          <p:cNvPr id="801" name="Google Shape;801;p42"/>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802" name="Google Shape;802;p42"/>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803" name="Google Shape;803;p42"/>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804" name="Google Shape;804;p42"/>
          <p:cNvSpPr txBox="1"/>
          <p:nvPr/>
        </p:nvSpPr>
        <p:spPr>
          <a:xfrm>
            <a:off x="982450" y="1564325"/>
            <a:ext cx="40248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Mummit (3-gram)</a:t>
            </a:r>
            <a:endParaRPr b="1" sz="1000">
              <a:solidFill>
                <a:schemeClr val="dk2"/>
              </a:solidFill>
            </a:endParaRPr>
          </a:p>
        </p:txBody>
      </p:sp>
      <p:sp>
        <p:nvSpPr>
          <p:cNvPr id="805" name="Google Shape;805;p42"/>
          <p:cNvSpPr txBox="1"/>
          <p:nvPr/>
        </p:nvSpPr>
        <p:spPr>
          <a:xfrm>
            <a:off x="5007250" y="1564325"/>
            <a:ext cx="3154200" cy="291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Daddit (3-gram)</a:t>
            </a:r>
            <a:endParaRPr b="1" sz="1000">
              <a:solidFill>
                <a:schemeClr val="dk2"/>
              </a:solidFill>
            </a:endParaRPr>
          </a:p>
        </p:txBody>
      </p:sp>
      <p:grpSp>
        <p:nvGrpSpPr>
          <p:cNvPr id="806" name="Google Shape;806;p42"/>
          <p:cNvGrpSpPr/>
          <p:nvPr/>
        </p:nvGrpSpPr>
        <p:grpSpPr>
          <a:xfrm>
            <a:off x="0" y="614665"/>
            <a:ext cx="9143999" cy="4220908"/>
            <a:chOff x="0" y="460790"/>
            <a:chExt cx="9143999" cy="4220908"/>
          </a:xfrm>
        </p:grpSpPr>
        <p:pic>
          <p:nvPicPr>
            <p:cNvPr id="807" name="Google Shape;807;p42"/>
            <p:cNvPicPr preferRelativeResize="0"/>
            <p:nvPr/>
          </p:nvPicPr>
          <p:blipFill rotWithShape="1">
            <a:blip r:embed="rId3">
              <a:alphaModFix/>
            </a:blip>
            <a:srcRect b="24529" l="0" r="0" t="49955"/>
            <a:stretch/>
          </p:blipFill>
          <p:spPr>
            <a:xfrm>
              <a:off x="0" y="460790"/>
              <a:ext cx="9143999" cy="4220908"/>
            </a:xfrm>
            <a:prstGeom prst="rect">
              <a:avLst/>
            </a:prstGeom>
            <a:noFill/>
            <a:ln>
              <a:noFill/>
            </a:ln>
          </p:spPr>
        </p:pic>
        <p:grpSp>
          <p:nvGrpSpPr>
            <p:cNvPr id="808" name="Google Shape;808;p42"/>
            <p:cNvGrpSpPr/>
            <p:nvPr/>
          </p:nvGrpSpPr>
          <p:grpSpPr>
            <a:xfrm>
              <a:off x="564825" y="460800"/>
              <a:ext cx="8497825" cy="254125"/>
              <a:chOff x="564825" y="384600"/>
              <a:chExt cx="8497825" cy="254125"/>
            </a:xfrm>
          </p:grpSpPr>
          <p:sp>
            <p:nvSpPr>
              <p:cNvPr id="809" name="Google Shape;809;p42"/>
              <p:cNvSpPr txBox="1"/>
              <p:nvPr/>
            </p:nvSpPr>
            <p:spPr>
              <a:xfrm>
                <a:off x="564825" y="384625"/>
                <a:ext cx="4024800" cy="254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Mummit (3-gram)</a:t>
                </a:r>
                <a:endParaRPr b="1" sz="1000">
                  <a:solidFill>
                    <a:schemeClr val="dk2"/>
                  </a:solidFill>
                </a:endParaRPr>
              </a:p>
            </p:txBody>
          </p:sp>
          <p:sp>
            <p:nvSpPr>
              <p:cNvPr id="810" name="Google Shape;810;p42"/>
              <p:cNvSpPr txBox="1"/>
              <p:nvPr/>
            </p:nvSpPr>
            <p:spPr>
              <a:xfrm>
                <a:off x="5908450" y="384600"/>
                <a:ext cx="3154200" cy="254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Daddit (3-gram)</a:t>
                </a:r>
                <a:endParaRPr b="1" sz="1000">
                  <a:solidFill>
                    <a:schemeClr val="dk2"/>
                  </a:solidFil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814" name="Shape 814"/>
        <p:cNvGrpSpPr/>
        <p:nvPr/>
      </p:nvGrpSpPr>
      <p:grpSpPr>
        <a:xfrm>
          <a:off x="0" y="0"/>
          <a:ext cx="0" cy="0"/>
          <a:chOff x="0" y="0"/>
          <a:chExt cx="0" cy="0"/>
        </a:xfrm>
      </p:grpSpPr>
      <p:cxnSp>
        <p:nvCxnSpPr>
          <p:cNvPr id="815" name="Google Shape;815;p43"/>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816" name="Google Shape;816;p43"/>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817" name="Google Shape;817;p43"/>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pSp>
        <p:nvGrpSpPr>
          <p:cNvPr id="818" name="Google Shape;818;p43"/>
          <p:cNvGrpSpPr/>
          <p:nvPr/>
        </p:nvGrpSpPr>
        <p:grpSpPr>
          <a:xfrm>
            <a:off x="2" y="619774"/>
            <a:ext cx="9144018" cy="4168790"/>
            <a:chOff x="982450" y="1637595"/>
            <a:chExt cx="7179099" cy="3319629"/>
          </a:xfrm>
        </p:grpSpPr>
        <p:pic>
          <p:nvPicPr>
            <p:cNvPr id="819" name="Google Shape;819;p43"/>
            <p:cNvPicPr preferRelativeResize="0"/>
            <p:nvPr/>
          </p:nvPicPr>
          <p:blipFill rotWithShape="1">
            <a:blip r:embed="rId3">
              <a:alphaModFix/>
            </a:blip>
            <a:srcRect b="0" l="0" r="0" t="75473"/>
            <a:stretch/>
          </p:blipFill>
          <p:spPr>
            <a:xfrm>
              <a:off x="982450" y="1771724"/>
              <a:ext cx="7179099" cy="3185500"/>
            </a:xfrm>
            <a:prstGeom prst="rect">
              <a:avLst/>
            </a:prstGeom>
            <a:noFill/>
            <a:ln>
              <a:noFill/>
            </a:ln>
          </p:spPr>
        </p:pic>
        <p:sp>
          <p:nvSpPr>
            <p:cNvPr id="820" name="Google Shape;820;p43"/>
            <p:cNvSpPr txBox="1"/>
            <p:nvPr/>
          </p:nvSpPr>
          <p:spPr>
            <a:xfrm>
              <a:off x="982507" y="1637595"/>
              <a:ext cx="4024800" cy="312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Mummit (4-gram)</a:t>
              </a:r>
              <a:endParaRPr b="1" sz="1000">
                <a:solidFill>
                  <a:schemeClr val="dk2"/>
                </a:solidFill>
              </a:endParaRPr>
            </a:p>
          </p:txBody>
        </p:sp>
        <p:sp>
          <p:nvSpPr>
            <p:cNvPr id="821" name="Google Shape;821;p43"/>
            <p:cNvSpPr txBox="1"/>
            <p:nvPr/>
          </p:nvSpPr>
          <p:spPr>
            <a:xfrm>
              <a:off x="5007297" y="1637595"/>
              <a:ext cx="3154200" cy="312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000">
                  <a:solidFill>
                    <a:schemeClr val="dk2"/>
                  </a:solidFill>
                </a:rPr>
                <a:t>                              </a:t>
              </a:r>
              <a:r>
                <a:rPr b="1" lang="en-GB" sz="1000">
                  <a:solidFill>
                    <a:schemeClr val="dk2"/>
                  </a:solidFill>
                </a:rPr>
                <a:t>Daddit (4-gram)</a:t>
              </a:r>
              <a:endParaRPr b="1" sz="1000">
                <a:solidFill>
                  <a:schemeClr val="dk2"/>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825" name="Shape 825"/>
        <p:cNvGrpSpPr/>
        <p:nvPr/>
      </p:nvGrpSpPr>
      <p:grpSpPr>
        <a:xfrm>
          <a:off x="0" y="0"/>
          <a:ext cx="0" cy="0"/>
          <a:chOff x="0" y="0"/>
          <a:chExt cx="0" cy="0"/>
        </a:xfrm>
      </p:grpSpPr>
      <p:cxnSp>
        <p:nvCxnSpPr>
          <p:cNvPr id="826" name="Google Shape;826;p44"/>
          <p:cNvCxnSpPr/>
          <p:nvPr/>
        </p:nvCxnSpPr>
        <p:spPr>
          <a:xfrm flipH="1">
            <a:off x="119500" y="543200"/>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827" name="Google Shape;827;p44"/>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828" name="Google Shape;828;p44"/>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829" name="Google Shape;829;p44"/>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 name="Google Shape;830;p44"/>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4"/>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3" name="Google Shape;833;p44"/>
          <p:cNvCxnSpPr>
            <a:stCxn id="830" idx="6"/>
            <a:endCxn id="832"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834" name="Google Shape;834;p44"/>
          <p:cNvCxnSpPr>
            <a:stCxn id="832" idx="4"/>
            <a:endCxn id="835"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836" name="Google Shape;836;p44"/>
          <p:cNvCxnSpPr>
            <a:stCxn id="835" idx="6"/>
            <a:endCxn id="831"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837" name="Google Shape;837;p44"/>
          <p:cNvCxnSpPr>
            <a:stCxn id="831" idx="4"/>
            <a:endCxn id="838"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835" name="Google Shape;835;p44"/>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0" name="Google Shape;840;p44"/>
          <p:cNvCxnSpPr>
            <a:stCxn id="838" idx="6"/>
            <a:endCxn id="839"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841" name="Google Shape;841;p44"/>
          <p:cNvGrpSpPr/>
          <p:nvPr/>
        </p:nvGrpSpPr>
        <p:grpSpPr>
          <a:xfrm>
            <a:off x="2941211" y="979498"/>
            <a:ext cx="345562" cy="371656"/>
            <a:chOff x="3054545" y="2899840"/>
            <a:chExt cx="320143" cy="392581"/>
          </a:xfrm>
        </p:grpSpPr>
        <p:sp>
          <p:nvSpPr>
            <p:cNvPr id="842" name="Google Shape;842;p44"/>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4"/>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4"/>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4"/>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44"/>
          <p:cNvGrpSpPr/>
          <p:nvPr/>
        </p:nvGrpSpPr>
        <p:grpSpPr>
          <a:xfrm>
            <a:off x="2654526" y="1197234"/>
            <a:ext cx="367290" cy="371683"/>
            <a:chOff x="3950316" y="3820307"/>
            <a:chExt cx="369805" cy="353782"/>
          </a:xfrm>
        </p:grpSpPr>
        <p:sp>
          <p:nvSpPr>
            <p:cNvPr id="853" name="Google Shape;853;p44"/>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4"/>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4"/>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44"/>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4"/>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859" name="Google Shape;859;p44"/>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860" name="Google Shape;860;p44"/>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861" name="Google Shape;861;p44"/>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862" name="Google Shape;862;p44"/>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863" name="Google Shape;863;p44"/>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864" name="Google Shape;864;p44"/>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4"/>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4"/>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4"/>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8" name="Google Shape;868;p44"/>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869" name="Google Shape;869;p44"/>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870" name="Google Shape;870;p44"/>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871" name="Google Shape;871;p44"/>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872" name="Google Shape;872;p44"/>
          <p:cNvGrpSpPr/>
          <p:nvPr/>
        </p:nvGrpSpPr>
        <p:grpSpPr>
          <a:xfrm>
            <a:off x="2635463" y="4028459"/>
            <a:ext cx="714391" cy="522925"/>
            <a:chOff x="7009649" y="1541981"/>
            <a:chExt cx="524940" cy="320655"/>
          </a:xfrm>
        </p:grpSpPr>
        <p:sp>
          <p:nvSpPr>
            <p:cNvPr id="873" name="Google Shape;873;p44"/>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4"/>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44"/>
          <p:cNvSpPr txBox="1"/>
          <p:nvPr/>
        </p:nvSpPr>
        <p:spPr>
          <a:xfrm>
            <a:off x="3131650" y="5548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882" name="Google Shape;882;p44"/>
          <p:cNvSpPr txBox="1"/>
          <p:nvPr/>
        </p:nvSpPr>
        <p:spPr>
          <a:xfrm>
            <a:off x="5828600" y="5549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883" name="Google Shape;883;p44"/>
          <p:cNvSpPr txBox="1"/>
          <p:nvPr/>
        </p:nvSpPr>
        <p:spPr>
          <a:xfrm>
            <a:off x="3131650" y="21166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884" name="Google Shape;884;p44"/>
          <p:cNvSpPr txBox="1"/>
          <p:nvPr/>
        </p:nvSpPr>
        <p:spPr>
          <a:xfrm>
            <a:off x="5641800" y="2038913"/>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888" name="Shape 888"/>
        <p:cNvGrpSpPr/>
        <p:nvPr/>
      </p:nvGrpSpPr>
      <p:grpSpPr>
        <a:xfrm>
          <a:off x="0" y="0"/>
          <a:ext cx="0" cy="0"/>
          <a:chOff x="0" y="0"/>
          <a:chExt cx="0" cy="0"/>
        </a:xfrm>
      </p:grpSpPr>
      <p:cxnSp>
        <p:nvCxnSpPr>
          <p:cNvPr id="889" name="Google Shape;889;p45"/>
          <p:cNvCxnSpPr/>
          <p:nvPr/>
        </p:nvCxnSpPr>
        <p:spPr>
          <a:xfrm flipH="1">
            <a:off x="119500" y="543200"/>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890" name="Google Shape;890;p45"/>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891" name="Google Shape;891;p45"/>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892" name="Google Shape;892;p45"/>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3" name="Google Shape;893;p45"/>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5"/>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5"/>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6" name="Google Shape;896;p45"/>
          <p:cNvCxnSpPr>
            <a:stCxn id="893" idx="6"/>
            <a:endCxn id="895"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897" name="Google Shape;897;p45"/>
          <p:cNvCxnSpPr>
            <a:stCxn id="895" idx="4"/>
            <a:endCxn id="898"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899" name="Google Shape;899;p45"/>
          <p:cNvCxnSpPr>
            <a:stCxn id="898" idx="6"/>
            <a:endCxn id="894"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900" name="Google Shape;900;p45"/>
          <p:cNvCxnSpPr>
            <a:stCxn id="894" idx="4"/>
            <a:endCxn id="901"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898" name="Google Shape;898;p45"/>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5"/>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3" name="Google Shape;903;p45"/>
          <p:cNvCxnSpPr>
            <a:stCxn id="901" idx="6"/>
            <a:endCxn id="902"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904" name="Google Shape;904;p45"/>
          <p:cNvGrpSpPr/>
          <p:nvPr/>
        </p:nvGrpSpPr>
        <p:grpSpPr>
          <a:xfrm>
            <a:off x="2941211" y="979498"/>
            <a:ext cx="345562" cy="371656"/>
            <a:chOff x="3054545" y="2899840"/>
            <a:chExt cx="320143" cy="392581"/>
          </a:xfrm>
        </p:grpSpPr>
        <p:sp>
          <p:nvSpPr>
            <p:cNvPr id="905" name="Google Shape;905;p45"/>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45"/>
          <p:cNvGrpSpPr/>
          <p:nvPr/>
        </p:nvGrpSpPr>
        <p:grpSpPr>
          <a:xfrm>
            <a:off x="2654526" y="1197234"/>
            <a:ext cx="367290" cy="371683"/>
            <a:chOff x="3950316" y="3820307"/>
            <a:chExt cx="369805" cy="353782"/>
          </a:xfrm>
        </p:grpSpPr>
        <p:sp>
          <p:nvSpPr>
            <p:cNvPr id="916" name="Google Shape;916;p45"/>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5"/>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5"/>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0" name="Google Shape;920;p45"/>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5"/>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922" name="Google Shape;922;p45"/>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923" name="Google Shape;923;p45"/>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924" name="Google Shape;924;p45"/>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925" name="Google Shape;925;p45"/>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926" name="Google Shape;926;p45"/>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927" name="Google Shape;927;p45"/>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5"/>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5"/>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5"/>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1" name="Google Shape;931;p45"/>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932" name="Google Shape;932;p45"/>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933" name="Google Shape;933;p45"/>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934" name="Google Shape;934;p45"/>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935" name="Google Shape;935;p45"/>
          <p:cNvGrpSpPr/>
          <p:nvPr/>
        </p:nvGrpSpPr>
        <p:grpSpPr>
          <a:xfrm>
            <a:off x="2635463" y="4028459"/>
            <a:ext cx="714391" cy="522925"/>
            <a:chOff x="7009649" y="1541981"/>
            <a:chExt cx="524940" cy="320655"/>
          </a:xfrm>
        </p:grpSpPr>
        <p:sp>
          <p:nvSpPr>
            <p:cNvPr id="936" name="Google Shape;936;p45"/>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5"/>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5"/>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5"/>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5"/>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5"/>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5"/>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5"/>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45"/>
          <p:cNvSpPr txBox="1"/>
          <p:nvPr/>
        </p:nvSpPr>
        <p:spPr>
          <a:xfrm>
            <a:off x="3131650" y="5548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945" name="Google Shape;945;p45"/>
          <p:cNvSpPr txBox="1"/>
          <p:nvPr/>
        </p:nvSpPr>
        <p:spPr>
          <a:xfrm>
            <a:off x="5828600" y="5549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946" name="Google Shape;946;p45"/>
          <p:cNvSpPr txBox="1"/>
          <p:nvPr/>
        </p:nvSpPr>
        <p:spPr>
          <a:xfrm>
            <a:off x="3131650" y="21166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947" name="Google Shape;947;p45"/>
          <p:cNvSpPr txBox="1"/>
          <p:nvPr/>
        </p:nvSpPr>
        <p:spPr>
          <a:xfrm>
            <a:off x="5641800" y="2038913"/>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948" name="Google Shape;948;p45"/>
          <p:cNvSpPr/>
          <p:nvPr/>
        </p:nvSpPr>
        <p:spPr>
          <a:xfrm>
            <a:off x="3640625" y="3574600"/>
            <a:ext cx="1322700" cy="14586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949" name="Google Shape;949;p45"/>
          <p:cNvSpPr/>
          <p:nvPr/>
        </p:nvSpPr>
        <p:spPr>
          <a:xfrm>
            <a:off x="4963200" y="95200"/>
            <a:ext cx="4180800" cy="49359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950" name="Google Shape;950;p45"/>
          <p:cNvSpPr/>
          <p:nvPr/>
        </p:nvSpPr>
        <p:spPr>
          <a:xfrm>
            <a:off x="0" y="109600"/>
            <a:ext cx="4963200" cy="34650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954" name="Shape 954"/>
        <p:cNvGrpSpPr/>
        <p:nvPr/>
      </p:nvGrpSpPr>
      <p:grpSpPr>
        <a:xfrm>
          <a:off x="0" y="0"/>
          <a:ext cx="0" cy="0"/>
          <a:chOff x="0" y="0"/>
          <a:chExt cx="0" cy="0"/>
        </a:xfrm>
      </p:grpSpPr>
      <p:sp>
        <p:nvSpPr>
          <p:cNvPr id="955" name="Google Shape;955;p46"/>
          <p:cNvSpPr txBox="1"/>
          <p:nvPr>
            <p:ph type="ctrTitle"/>
          </p:nvPr>
        </p:nvSpPr>
        <p:spPr>
          <a:xfrm>
            <a:off x="1785475" y="1916775"/>
            <a:ext cx="6179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The Model</a:t>
            </a:r>
            <a:endParaRPr b="1" sz="4280">
              <a:solidFill>
                <a:srgbClr val="FFF1E0"/>
              </a:solidFill>
              <a:latin typeface="Helvetica Neue"/>
              <a:ea typeface="Helvetica Neue"/>
              <a:cs typeface="Helvetica Neue"/>
              <a:sym typeface="Helvetica Neue"/>
            </a:endParaRPr>
          </a:p>
        </p:txBody>
      </p:sp>
      <p:cxnSp>
        <p:nvCxnSpPr>
          <p:cNvPr id="956" name="Google Shape;956;p46"/>
          <p:cNvCxnSpPr/>
          <p:nvPr/>
        </p:nvCxnSpPr>
        <p:spPr>
          <a:xfrm flipH="1">
            <a:off x="2777700" y="25927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957" name="Google Shape;957;p46"/>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958" name="Google Shape;958;p46"/>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962" name="Shape 962"/>
        <p:cNvGrpSpPr/>
        <p:nvPr/>
      </p:nvGrpSpPr>
      <p:grpSpPr>
        <a:xfrm>
          <a:off x="0" y="0"/>
          <a:ext cx="0" cy="0"/>
          <a:chOff x="0" y="0"/>
          <a:chExt cx="0" cy="0"/>
        </a:xfrm>
      </p:grpSpPr>
      <p:pic>
        <p:nvPicPr>
          <p:cNvPr id="963" name="Google Shape;963;p47"/>
          <p:cNvPicPr preferRelativeResize="0"/>
          <p:nvPr/>
        </p:nvPicPr>
        <p:blipFill>
          <a:blip r:embed="rId3">
            <a:alphaModFix/>
          </a:blip>
          <a:stretch>
            <a:fillRect/>
          </a:stretch>
        </p:blipFill>
        <p:spPr>
          <a:xfrm>
            <a:off x="785213" y="1228100"/>
            <a:ext cx="7307838" cy="3624675"/>
          </a:xfrm>
          <a:prstGeom prst="rect">
            <a:avLst/>
          </a:prstGeom>
          <a:noFill/>
          <a:ln>
            <a:noFill/>
          </a:ln>
        </p:spPr>
      </p:pic>
      <p:sp>
        <p:nvSpPr>
          <p:cNvPr id="964" name="Google Shape;964;p47"/>
          <p:cNvSpPr txBox="1"/>
          <p:nvPr>
            <p:ph type="ctrTitle"/>
          </p:nvPr>
        </p:nvSpPr>
        <p:spPr>
          <a:xfrm>
            <a:off x="185275" y="316575"/>
            <a:ext cx="6179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Types of models</a:t>
            </a:r>
            <a:endParaRPr b="1" sz="4280">
              <a:solidFill>
                <a:srgbClr val="FFF1E0"/>
              </a:solidFill>
              <a:latin typeface="Helvetica Neue"/>
              <a:ea typeface="Helvetica Neue"/>
              <a:cs typeface="Helvetica Neue"/>
              <a:sym typeface="Helvetica Neue"/>
            </a:endParaRPr>
          </a:p>
        </p:txBody>
      </p:sp>
      <p:cxnSp>
        <p:nvCxnSpPr>
          <p:cNvPr id="965" name="Google Shape;965;p47"/>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966" name="Google Shape;966;p47"/>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967" name="Google Shape;967;p47"/>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971" name="Shape 971"/>
        <p:cNvGrpSpPr/>
        <p:nvPr/>
      </p:nvGrpSpPr>
      <p:grpSpPr>
        <a:xfrm>
          <a:off x="0" y="0"/>
          <a:ext cx="0" cy="0"/>
          <a:chOff x="0" y="0"/>
          <a:chExt cx="0" cy="0"/>
        </a:xfrm>
      </p:grpSpPr>
      <p:sp>
        <p:nvSpPr>
          <p:cNvPr id="972" name="Google Shape;972;p48"/>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Types of text vectorizers</a:t>
            </a:r>
            <a:endParaRPr b="1" sz="4280">
              <a:solidFill>
                <a:srgbClr val="FFF1E0"/>
              </a:solidFill>
              <a:latin typeface="Helvetica Neue"/>
              <a:ea typeface="Helvetica Neue"/>
              <a:cs typeface="Helvetica Neue"/>
              <a:sym typeface="Helvetica Neue"/>
            </a:endParaRPr>
          </a:p>
        </p:txBody>
      </p:sp>
      <p:cxnSp>
        <p:nvCxnSpPr>
          <p:cNvPr id="973" name="Google Shape;973;p48"/>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974" name="Google Shape;974;p48"/>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975" name="Google Shape;975;p48"/>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id="976" name="Google Shape;976;p48"/>
          <p:cNvPicPr preferRelativeResize="0"/>
          <p:nvPr/>
        </p:nvPicPr>
        <p:blipFill>
          <a:blip r:embed="rId3">
            <a:alphaModFix/>
          </a:blip>
          <a:stretch>
            <a:fillRect/>
          </a:stretch>
        </p:blipFill>
        <p:spPr>
          <a:xfrm>
            <a:off x="1858675" y="1153750"/>
            <a:ext cx="5757513" cy="377338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980" name="Shape 980"/>
        <p:cNvGrpSpPr/>
        <p:nvPr/>
      </p:nvGrpSpPr>
      <p:grpSpPr>
        <a:xfrm>
          <a:off x="0" y="0"/>
          <a:ext cx="0" cy="0"/>
          <a:chOff x="0" y="0"/>
          <a:chExt cx="0" cy="0"/>
        </a:xfrm>
      </p:grpSpPr>
      <p:cxnSp>
        <p:nvCxnSpPr>
          <p:cNvPr id="981" name="Google Shape;981;p49"/>
          <p:cNvCxnSpPr/>
          <p:nvPr/>
        </p:nvCxnSpPr>
        <p:spPr>
          <a:xfrm flipH="1">
            <a:off x="119500" y="543200"/>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982" name="Google Shape;982;p49"/>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983" name="Google Shape;983;p49"/>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984" name="Google Shape;984;p49"/>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5" name="Google Shape;985;p49"/>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9"/>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8" name="Google Shape;988;p49"/>
          <p:cNvCxnSpPr>
            <a:stCxn id="985" idx="6"/>
            <a:endCxn id="987"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989" name="Google Shape;989;p49"/>
          <p:cNvCxnSpPr>
            <a:stCxn id="987" idx="4"/>
            <a:endCxn id="990"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991" name="Google Shape;991;p49"/>
          <p:cNvCxnSpPr>
            <a:stCxn id="990" idx="6"/>
            <a:endCxn id="986"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992" name="Google Shape;992;p49"/>
          <p:cNvCxnSpPr>
            <a:stCxn id="986" idx="4"/>
            <a:endCxn id="993"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990" name="Google Shape;990;p49"/>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9"/>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5" name="Google Shape;995;p49"/>
          <p:cNvCxnSpPr>
            <a:stCxn id="993" idx="6"/>
            <a:endCxn id="994"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996" name="Google Shape;996;p49"/>
          <p:cNvGrpSpPr/>
          <p:nvPr/>
        </p:nvGrpSpPr>
        <p:grpSpPr>
          <a:xfrm>
            <a:off x="2941211" y="979498"/>
            <a:ext cx="345562" cy="371656"/>
            <a:chOff x="3054545" y="2899840"/>
            <a:chExt cx="320143" cy="392581"/>
          </a:xfrm>
        </p:grpSpPr>
        <p:sp>
          <p:nvSpPr>
            <p:cNvPr id="997" name="Google Shape;997;p49"/>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9"/>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9"/>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9"/>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9"/>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49"/>
          <p:cNvGrpSpPr/>
          <p:nvPr/>
        </p:nvGrpSpPr>
        <p:grpSpPr>
          <a:xfrm>
            <a:off x="2654526" y="1197234"/>
            <a:ext cx="367290" cy="371683"/>
            <a:chOff x="3950316" y="3820307"/>
            <a:chExt cx="369805" cy="353782"/>
          </a:xfrm>
        </p:grpSpPr>
        <p:sp>
          <p:nvSpPr>
            <p:cNvPr id="1008" name="Google Shape;1008;p49"/>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2" name="Google Shape;1012;p49"/>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1014" name="Google Shape;1014;p49"/>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1015" name="Google Shape;1015;p49"/>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1016" name="Google Shape;1016;p49"/>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1017" name="Google Shape;1017;p49"/>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1018" name="Google Shape;1018;p49"/>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1019" name="Google Shape;1019;p49"/>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9"/>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9"/>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9"/>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3" name="Google Shape;1023;p49"/>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1024" name="Google Shape;1024;p49"/>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1025" name="Google Shape;1025;p49"/>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1026" name="Google Shape;1026;p49"/>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1027" name="Google Shape;1027;p49"/>
          <p:cNvGrpSpPr/>
          <p:nvPr/>
        </p:nvGrpSpPr>
        <p:grpSpPr>
          <a:xfrm>
            <a:off x="2635463" y="4028459"/>
            <a:ext cx="714391" cy="522925"/>
            <a:chOff x="7009649" y="1541981"/>
            <a:chExt cx="524940" cy="320655"/>
          </a:xfrm>
        </p:grpSpPr>
        <p:sp>
          <p:nvSpPr>
            <p:cNvPr id="1028" name="Google Shape;1028;p49"/>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9"/>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9"/>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9"/>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9"/>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9"/>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9"/>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9"/>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6" name="Google Shape;1036;p49"/>
          <p:cNvSpPr txBox="1"/>
          <p:nvPr/>
        </p:nvSpPr>
        <p:spPr>
          <a:xfrm>
            <a:off x="3131650" y="5548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037" name="Google Shape;1037;p49"/>
          <p:cNvSpPr txBox="1"/>
          <p:nvPr/>
        </p:nvSpPr>
        <p:spPr>
          <a:xfrm>
            <a:off x="5828600" y="5549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038" name="Google Shape;1038;p49"/>
          <p:cNvSpPr txBox="1"/>
          <p:nvPr/>
        </p:nvSpPr>
        <p:spPr>
          <a:xfrm>
            <a:off x="3131650" y="21166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039" name="Google Shape;1039;p49"/>
          <p:cNvSpPr txBox="1"/>
          <p:nvPr/>
        </p:nvSpPr>
        <p:spPr>
          <a:xfrm>
            <a:off x="5641800" y="2038913"/>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040" name="Google Shape;1040;p49"/>
          <p:cNvSpPr txBox="1"/>
          <p:nvPr/>
        </p:nvSpPr>
        <p:spPr>
          <a:xfrm>
            <a:off x="3131650" y="360355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044" name="Shape 1044"/>
        <p:cNvGrpSpPr/>
        <p:nvPr/>
      </p:nvGrpSpPr>
      <p:grpSpPr>
        <a:xfrm>
          <a:off x="0" y="0"/>
          <a:ext cx="0" cy="0"/>
          <a:chOff x="0" y="0"/>
          <a:chExt cx="0" cy="0"/>
        </a:xfrm>
      </p:grpSpPr>
      <p:cxnSp>
        <p:nvCxnSpPr>
          <p:cNvPr id="1045" name="Google Shape;1045;p50"/>
          <p:cNvCxnSpPr/>
          <p:nvPr/>
        </p:nvCxnSpPr>
        <p:spPr>
          <a:xfrm flipH="1">
            <a:off x="119500" y="543200"/>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046" name="Google Shape;1046;p50"/>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047" name="Google Shape;1047;p50"/>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1048" name="Google Shape;1048;p50"/>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9" name="Google Shape;1049;p50"/>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2" name="Google Shape;1052;p50"/>
          <p:cNvCxnSpPr>
            <a:stCxn id="1049" idx="6"/>
            <a:endCxn id="1051"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1053" name="Google Shape;1053;p50"/>
          <p:cNvCxnSpPr>
            <a:stCxn id="1051" idx="4"/>
            <a:endCxn id="1054"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1055" name="Google Shape;1055;p50"/>
          <p:cNvCxnSpPr>
            <a:stCxn id="1054" idx="6"/>
            <a:endCxn id="1050"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1056" name="Google Shape;1056;p50"/>
          <p:cNvCxnSpPr>
            <a:stCxn id="1050" idx="4"/>
            <a:endCxn id="1057"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1054" name="Google Shape;1054;p50"/>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9" name="Google Shape;1059;p50"/>
          <p:cNvCxnSpPr>
            <a:stCxn id="1057" idx="6"/>
            <a:endCxn id="1058"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1060" name="Google Shape;1060;p50"/>
          <p:cNvGrpSpPr/>
          <p:nvPr/>
        </p:nvGrpSpPr>
        <p:grpSpPr>
          <a:xfrm>
            <a:off x="2941211" y="979498"/>
            <a:ext cx="345562" cy="371656"/>
            <a:chOff x="3054545" y="2899840"/>
            <a:chExt cx="320143" cy="392581"/>
          </a:xfrm>
        </p:grpSpPr>
        <p:sp>
          <p:nvSpPr>
            <p:cNvPr id="1061" name="Google Shape;1061;p50"/>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0"/>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0"/>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50"/>
          <p:cNvGrpSpPr/>
          <p:nvPr/>
        </p:nvGrpSpPr>
        <p:grpSpPr>
          <a:xfrm>
            <a:off x="2654526" y="1197234"/>
            <a:ext cx="367290" cy="371683"/>
            <a:chOff x="3950316" y="3820307"/>
            <a:chExt cx="369805" cy="353782"/>
          </a:xfrm>
        </p:grpSpPr>
        <p:sp>
          <p:nvSpPr>
            <p:cNvPr id="1072" name="Google Shape;1072;p50"/>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0"/>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0"/>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0"/>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50"/>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1078" name="Google Shape;1078;p50"/>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1079" name="Google Shape;1079;p50"/>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1080" name="Google Shape;1080;p50"/>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1081" name="Google Shape;1081;p50"/>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1082" name="Google Shape;1082;p50"/>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1083" name="Google Shape;1083;p50"/>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0"/>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0"/>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0"/>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7" name="Google Shape;1087;p50"/>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1088" name="Google Shape;1088;p50"/>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1089" name="Google Shape;1089;p50"/>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1090" name="Google Shape;1090;p50"/>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1091" name="Google Shape;1091;p50"/>
          <p:cNvGrpSpPr/>
          <p:nvPr/>
        </p:nvGrpSpPr>
        <p:grpSpPr>
          <a:xfrm>
            <a:off x="2635463" y="4028459"/>
            <a:ext cx="714391" cy="522925"/>
            <a:chOff x="7009649" y="1541981"/>
            <a:chExt cx="524940" cy="320655"/>
          </a:xfrm>
        </p:grpSpPr>
        <p:sp>
          <p:nvSpPr>
            <p:cNvPr id="1092" name="Google Shape;1092;p50"/>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50"/>
          <p:cNvSpPr txBox="1"/>
          <p:nvPr/>
        </p:nvSpPr>
        <p:spPr>
          <a:xfrm>
            <a:off x="3131650" y="5548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101" name="Google Shape;1101;p50"/>
          <p:cNvSpPr txBox="1"/>
          <p:nvPr/>
        </p:nvSpPr>
        <p:spPr>
          <a:xfrm>
            <a:off x="5828600" y="5549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102" name="Google Shape;1102;p50"/>
          <p:cNvSpPr txBox="1"/>
          <p:nvPr/>
        </p:nvSpPr>
        <p:spPr>
          <a:xfrm>
            <a:off x="3131650" y="21166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103" name="Google Shape;1103;p50"/>
          <p:cNvSpPr txBox="1"/>
          <p:nvPr/>
        </p:nvSpPr>
        <p:spPr>
          <a:xfrm>
            <a:off x="5641800" y="2038913"/>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104" name="Google Shape;1104;p50"/>
          <p:cNvSpPr txBox="1"/>
          <p:nvPr/>
        </p:nvSpPr>
        <p:spPr>
          <a:xfrm>
            <a:off x="3131650" y="360355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105" name="Google Shape;1105;p50"/>
          <p:cNvSpPr/>
          <p:nvPr/>
        </p:nvSpPr>
        <p:spPr>
          <a:xfrm>
            <a:off x="4963200" y="95200"/>
            <a:ext cx="4180800" cy="35082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
        <p:nvSpPr>
          <p:cNvPr id="1106" name="Google Shape;1106;p50"/>
          <p:cNvSpPr/>
          <p:nvPr/>
        </p:nvSpPr>
        <p:spPr>
          <a:xfrm>
            <a:off x="0" y="109600"/>
            <a:ext cx="4963200" cy="4921500"/>
          </a:xfrm>
          <a:prstGeom prst="rect">
            <a:avLst/>
          </a:prstGeom>
          <a:solidFill>
            <a:srgbClr val="6D776C">
              <a:alpha val="5062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110" name="Shape 1110"/>
        <p:cNvGrpSpPr/>
        <p:nvPr/>
      </p:nvGrpSpPr>
      <p:grpSpPr>
        <a:xfrm>
          <a:off x="0" y="0"/>
          <a:ext cx="0" cy="0"/>
          <a:chOff x="0" y="0"/>
          <a:chExt cx="0" cy="0"/>
        </a:xfrm>
      </p:grpSpPr>
      <p:sp>
        <p:nvSpPr>
          <p:cNvPr id="1111" name="Google Shape;1111;p51"/>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Model scores</a:t>
            </a:r>
            <a:endParaRPr b="1" sz="4280">
              <a:solidFill>
                <a:srgbClr val="FFF1E0"/>
              </a:solidFill>
              <a:latin typeface="Helvetica Neue"/>
              <a:ea typeface="Helvetica Neue"/>
              <a:cs typeface="Helvetica Neue"/>
              <a:sym typeface="Helvetica Neue"/>
            </a:endParaRPr>
          </a:p>
        </p:txBody>
      </p:sp>
      <p:cxnSp>
        <p:nvCxnSpPr>
          <p:cNvPr id="1112" name="Google Shape;1112;p51"/>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113" name="Google Shape;1113;p51"/>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114" name="Google Shape;1114;p51"/>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aphicFrame>
        <p:nvGraphicFramePr>
          <p:cNvPr id="1115" name="Google Shape;1115;p51"/>
          <p:cNvGraphicFramePr/>
          <p:nvPr/>
        </p:nvGraphicFramePr>
        <p:xfrm>
          <a:off x="288400" y="1369525"/>
          <a:ext cx="3000000" cy="3000000"/>
        </p:xfrm>
        <a:graphic>
          <a:graphicData uri="http://schemas.openxmlformats.org/drawingml/2006/table">
            <a:tbl>
              <a:tblPr>
                <a:noFill/>
                <a:tableStyleId>{DF7D6ADB-E795-4DB5-8130-FB2D6A449457}</a:tableStyleId>
              </a:tblPr>
              <a:tblGrid>
                <a:gridCol w="617050"/>
                <a:gridCol w="1181275"/>
                <a:gridCol w="1348775"/>
                <a:gridCol w="855100"/>
                <a:gridCol w="916825"/>
                <a:gridCol w="872750"/>
                <a:gridCol w="863925"/>
                <a:gridCol w="863925"/>
                <a:gridCol w="863925"/>
              </a:tblGrid>
              <a:tr h="447675">
                <a:tc>
                  <a:txBody>
                    <a:bodyPr/>
                    <a:lstStyle/>
                    <a:p>
                      <a:pPr indent="0" lvl="0" marL="0" rtl="0" algn="l">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br>
                        <a:rPr lang="en-GB"/>
                      </a:br>
                      <a:r>
                        <a:rPr b="1" lang="en-GB" sz="1100"/>
                        <a:t>Model</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Vectorizer</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train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test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Sensitivity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Specificity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Accuracy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1</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0.765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0.731</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0.709</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0.755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0.854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r h="476250">
                <a:tc>
                  <a:txBody>
                    <a:bodyPr/>
                    <a:lstStyle/>
                    <a:p>
                      <a:pPr indent="0" lvl="0" marL="0" rtl="0" algn="ctr">
                        <a:lnSpc>
                          <a:spcPct val="115000"/>
                        </a:lnSpc>
                        <a:spcBef>
                          <a:spcPts val="0"/>
                        </a:spcBef>
                        <a:spcAft>
                          <a:spcPts val="0"/>
                        </a:spcAft>
                        <a:buNone/>
                      </a:pPr>
                      <a:r>
                        <a:rPr lang="en-GB"/>
                        <a:t>2</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TF-IDF 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0.700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0.640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0.514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0.848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0.942</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0.776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3</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Logistics Regression</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0.845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0.710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0.656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0.775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0.879</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0.792</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r h="476250">
                <a:tc>
                  <a:txBody>
                    <a:bodyPr/>
                    <a:lstStyle/>
                    <a:p>
                      <a:pPr indent="0" lvl="0" marL="0" rtl="0" algn="ctr">
                        <a:lnSpc>
                          <a:spcPct val="115000"/>
                        </a:lnSpc>
                        <a:spcBef>
                          <a:spcPts val="0"/>
                        </a:spcBef>
                        <a:spcAft>
                          <a:spcPts val="0"/>
                        </a:spcAft>
                        <a:buNone/>
                      </a:pPr>
                      <a:r>
                        <a:rPr lang="en-GB"/>
                        <a:t>4</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Logistics Regression</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TF-IDF 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0.780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0.716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0.650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0.797</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0.895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0.800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204341" y="-167325"/>
            <a:ext cx="9348341" cy="5258426"/>
          </a:xfrm>
          <a:prstGeom prst="rect">
            <a:avLst/>
          </a:prstGeom>
          <a:noFill/>
          <a:ln>
            <a:noFill/>
          </a:ln>
        </p:spPr>
      </p:pic>
      <p:cxnSp>
        <p:nvCxnSpPr>
          <p:cNvPr id="85" name="Google Shape;85;p16"/>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86" name="Google Shape;86;p16"/>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mc:AlternateContent>
    <mc:Choice Requires="p14">
      <p:transition spd="slow" p14:dur="1000">
        <p14:prism dir="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119" name="Shape 1119"/>
        <p:cNvGrpSpPr/>
        <p:nvPr/>
      </p:nvGrpSpPr>
      <p:grpSpPr>
        <a:xfrm>
          <a:off x="0" y="0"/>
          <a:ext cx="0" cy="0"/>
          <a:chOff x="0" y="0"/>
          <a:chExt cx="0" cy="0"/>
        </a:xfrm>
      </p:grpSpPr>
      <p:sp>
        <p:nvSpPr>
          <p:cNvPr id="1120" name="Google Shape;1120;p52"/>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Model scores</a:t>
            </a:r>
            <a:endParaRPr b="1" sz="4280">
              <a:solidFill>
                <a:srgbClr val="FFF1E0"/>
              </a:solidFill>
              <a:latin typeface="Helvetica Neue"/>
              <a:ea typeface="Helvetica Neue"/>
              <a:cs typeface="Helvetica Neue"/>
              <a:sym typeface="Helvetica Neue"/>
            </a:endParaRPr>
          </a:p>
        </p:txBody>
      </p:sp>
      <p:cxnSp>
        <p:nvCxnSpPr>
          <p:cNvPr id="1121" name="Google Shape;1121;p52"/>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122" name="Google Shape;1122;p52"/>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123" name="Google Shape;1123;p52"/>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aphicFrame>
        <p:nvGraphicFramePr>
          <p:cNvPr id="1124" name="Google Shape;1124;p52"/>
          <p:cNvGraphicFramePr/>
          <p:nvPr/>
        </p:nvGraphicFramePr>
        <p:xfrm>
          <a:off x="288400" y="1369525"/>
          <a:ext cx="3000000" cy="3000000"/>
        </p:xfrm>
        <a:graphic>
          <a:graphicData uri="http://schemas.openxmlformats.org/drawingml/2006/table">
            <a:tbl>
              <a:tblPr>
                <a:noFill/>
                <a:tableStyleId>{DF7D6ADB-E795-4DB5-8130-FB2D6A449457}</a:tableStyleId>
              </a:tblPr>
              <a:tblGrid>
                <a:gridCol w="617050"/>
                <a:gridCol w="1181275"/>
                <a:gridCol w="1348775"/>
                <a:gridCol w="855100"/>
                <a:gridCol w="916825"/>
                <a:gridCol w="872750"/>
                <a:gridCol w="863925"/>
                <a:gridCol w="863925"/>
                <a:gridCol w="863925"/>
              </a:tblGrid>
              <a:tr h="447675">
                <a:tc>
                  <a:txBody>
                    <a:bodyPr/>
                    <a:lstStyle/>
                    <a:p>
                      <a:pPr indent="0" lvl="0" marL="0" rtl="0" algn="l">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br>
                        <a:rPr lang="en-GB"/>
                      </a:br>
                      <a:r>
                        <a:rPr b="1" lang="en-GB" sz="1100"/>
                        <a:t>Model</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Vectorizer</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train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test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Sensitivity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Specificity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Accuracy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1</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0.765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highlight>
                            <a:srgbClr val="FFCC00"/>
                          </a:highlight>
                        </a:rPr>
                        <a:t>           0.731</a:t>
                      </a:r>
                      <a:endParaRPr>
                        <a:highlight>
                          <a:srgbClr val="FFCC00"/>
                        </a:highlight>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0.709</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0.755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0.854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r h="476250">
                <a:tc>
                  <a:txBody>
                    <a:bodyPr/>
                    <a:lstStyle/>
                    <a:p>
                      <a:pPr indent="0" lvl="0" marL="0" rtl="0" algn="ctr">
                        <a:lnSpc>
                          <a:spcPct val="115000"/>
                        </a:lnSpc>
                        <a:spcBef>
                          <a:spcPts val="0"/>
                        </a:spcBef>
                        <a:spcAft>
                          <a:spcPts val="0"/>
                        </a:spcAft>
                        <a:buNone/>
                      </a:pPr>
                      <a:r>
                        <a:rPr lang="en-GB"/>
                        <a:t>2</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TF-IDF 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0.700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0.640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0.514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0.848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0.942</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0.776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3</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Logistics Regression</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0.845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0.710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0.656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0.775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0.879</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0.792</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r h="476250">
                <a:tc>
                  <a:txBody>
                    <a:bodyPr/>
                    <a:lstStyle/>
                    <a:p>
                      <a:pPr indent="0" lvl="0" marL="0" rtl="0" algn="ctr">
                        <a:lnSpc>
                          <a:spcPct val="115000"/>
                        </a:lnSpc>
                        <a:spcBef>
                          <a:spcPts val="0"/>
                        </a:spcBef>
                        <a:spcAft>
                          <a:spcPts val="0"/>
                        </a:spcAft>
                        <a:buNone/>
                      </a:pPr>
                      <a:r>
                        <a:rPr lang="en-GB"/>
                        <a:t>4</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Logistics Regression</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TF-IDF 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0.780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0.716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0.650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0.797</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0.895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0.800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r>
            </a:tbl>
          </a:graphicData>
        </a:graphic>
      </p:graphicFrame>
      <p:sp>
        <p:nvSpPr>
          <p:cNvPr id="1125" name="Google Shape;1125;p52"/>
          <p:cNvSpPr/>
          <p:nvPr/>
        </p:nvSpPr>
        <p:spPr>
          <a:xfrm>
            <a:off x="400025" y="1827975"/>
            <a:ext cx="8160300" cy="532500"/>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6" name="Google Shape;1126;p52"/>
          <p:cNvSpPr txBox="1"/>
          <p:nvPr/>
        </p:nvSpPr>
        <p:spPr>
          <a:xfrm>
            <a:off x="494575" y="4339825"/>
            <a:ext cx="4661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F1 score is our primary metric.</a:t>
            </a:r>
            <a:endParaRPr sz="18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130" name="Shape 1130"/>
        <p:cNvGrpSpPr/>
        <p:nvPr/>
      </p:nvGrpSpPr>
      <p:grpSpPr>
        <a:xfrm>
          <a:off x="0" y="0"/>
          <a:ext cx="0" cy="0"/>
          <a:chOff x="0" y="0"/>
          <a:chExt cx="0" cy="0"/>
        </a:xfrm>
      </p:grpSpPr>
      <p:sp>
        <p:nvSpPr>
          <p:cNvPr id="1131" name="Google Shape;1131;p53"/>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Metrics</a:t>
            </a:r>
            <a:endParaRPr b="1" sz="4280">
              <a:solidFill>
                <a:srgbClr val="FFF1E0"/>
              </a:solidFill>
              <a:latin typeface="Helvetica Neue"/>
              <a:ea typeface="Helvetica Neue"/>
              <a:cs typeface="Helvetica Neue"/>
              <a:sym typeface="Helvetica Neue"/>
            </a:endParaRPr>
          </a:p>
        </p:txBody>
      </p:sp>
      <p:cxnSp>
        <p:nvCxnSpPr>
          <p:cNvPr id="1132" name="Google Shape;1132;p53"/>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133" name="Google Shape;1133;p53"/>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134" name="Google Shape;1134;p53"/>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aphicFrame>
        <p:nvGraphicFramePr>
          <p:cNvPr id="1135" name="Google Shape;1135;p53"/>
          <p:cNvGraphicFramePr/>
          <p:nvPr/>
        </p:nvGraphicFramePr>
        <p:xfrm>
          <a:off x="288400" y="1369525"/>
          <a:ext cx="3000000" cy="3000000"/>
        </p:xfrm>
        <a:graphic>
          <a:graphicData uri="http://schemas.openxmlformats.org/drawingml/2006/table">
            <a:tbl>
              <a:tblPr>
                <a:noFill/>
                <a:tableStyleId>{DF7D6ADB-E795-4DB5-8130-FB2D6A449457}</a:tableStyleId>
              </a:tblPr>
              <a:tblGrid>
                <a:gridCol w="617050"/>
                <a:gridCol w="1181275"/>
                <a:gridCol w="1348775"/>
                <a:gridCol w="855100"/>
                <a:gridCol w="916825"/>
                <a:gridCol w="872750"/>
                <a:gridCol w="863925"/>
                <a:gridCol w="863925"/>
                <a:gridCol w="863925"/>
              </a:tblGrid>
              <a:tr h="447675">
                <a:tc>
                  <a:txBody>
                    <a:bodyPr/>
                    <a:lstStyle/>
                    <a:p>
                      <a:pPr indent="0" lvl="0" marL="0" rtl="0" algn="l">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br>
                        <a:rPr lang="en-GB"/>
                      </a:br>
                      <a:r>
                        <a:rPr b="1" lang="en-GB" sz="1100"/>
                        <a:t>Model</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Vectorizer</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train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test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Sensitivity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Specificity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Accuracy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1</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0.765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0.731</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0.709</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0.755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0.854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bl>
          </a:graphicData>
        </a:graphic>
      </p:graphicFrame>
      <p:sp>
        <p:nvSpPr>
          <p:cNvPr id="1136" name="Google Shape;1136;p53"/>
          <p:cNvSpPr txBox="1"/>
          <p:nvPr/>
        </p:nvSpPr>
        <p:spPr>
          <a:xfrm>
            <a:off x="1065900" y="2646950"/>
            <a:ext cx="7218000" cy="23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u="sng">
                <a:solidFill>
                  <a:schemeClr val="dk2"/>
                </a:solidFill>
              </a:rPr>
              <a:t>F1 score:</a:t>
            </a:r>
            <a:endParaRPr b="1" sz="1800" u="sng">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Harmonic mean of </a:t>
            </a:r>
            <a:r>
              <a:rPr b="1" lang="en-GB" sz="1800" u="sng">
                <a:solidFill>
                  <a:schemeClr val="dk2"/>
                </a:solidFill>
              </a:rPr>
              <a:t>sensitivity</a:t>
            </a:r>
            <a:r>
              <a:rPr lang="en-GB" sz="1800">
                <a:solidFill>
                  <a:schemeClr val="dk2"/>
                </a:solidFill>
              </a:rPr>
              <a:t> and </a:t>
            </a:r>
            <a:r>
              <a:rPr b="1" lang="en-GB" sz="1800" u="sng">
                <a:solidFill>
                  <a:schemeClr val="dk2"/>
                </a:solidFill>
              </a:rPr>
              <a:t>precision</a:t>
            </a:r>
            <a:r>
              <a:rPr lang="en-GB" sz="1800">
                <a:solidFill>
                  <a:schemeClr val="dk2"/>
                </a:solidFill>
              </a:rPr>
              <a:t>, combining both metrics into a single score that penalizes models with uneven class distribution.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rgbClr val="F16254"/>
                </a:solidFill>
              </a:rPr>
              <a:t>Best balance of precision and sensitivity</a:t>
            </a:r>
            <a:endParaRPr sz="1800">
              <a:solidFill>
                <a:srgbClr val="F16254"/>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cxnSp>
        <p:nvCxnSpPr>
          <p:cNvPr id="1137" name="Google Shape;1137;p53"/>
          <p:cNvCxnSpPr/>
          <p:nvPr/>
        </p:nvCxnSpPr>
        <p:spPr>
          <a:xfrm flipH="1" rot="10800000">
            <a:off x="3999075" y="2475150"/>
            <a:ext cx="1420800" cy="721800"/>
          </a:xfrm>
          <a:prstGeom prst="straightConnector1">
            <a:avLst/>
          </a:prstGeom>
          <a:noFill/>
          <a:ln cap="flat" cmpd="sng" w="9525">
            <a:solidFill>
              <a:schemeClr val="dk2"/>
            </a:solidFill>
            <a:prstDash val="solid"/>
            <a:round/>
            <a:headEnd len="med" w="med" type="none"/>
            <a:tailEnd len="med" w="med" type="triangle"/>
          </a:ln>
        </p:spPr>
      </p:cxnSp>
      <p:cxnSp>
        <p:nvCxnSpPr>
          <p:cNvPr id="1138" name="Google Shape;1138;p53"/>
          <p:cNvCxnSpPr/>
          <p:nvPr/>
        </p:nvCxnSpPr>
        <p:spPr>
          <a:xfrm flipH="1" rot="10800000">
            <a:off x="5454325" y="2440600"/>
            <a:ext cx="1008600" cy="802200"/>
          </a:xfrm>
          <a:prstGeom prst="straightConnector1">
            <a:avLst/>
          </a:prstGeom>
          <a:noFill/>
          <a:ln cap="flat" cmpd="sng" w="9525">
            <a:solidFill>
              <a:schemeClr val="dk2"/>
            </a:solidFill>
            <a:prstDash val="solid"/>
            <a:round/>
            <a:headEnd len="med" w="med" type="none"/>
            <a:tailEnd len="med" w="med" type="triangle"/>
          </a:ln>
        </p:spPr>
      </p:cxnSp>
      <p:sp>
        <p:nvSpPr>
          <p:cNvPr id="1139" name="Google Shape;1139;p53"/>
          <p:cNvSpPr/>
          <p:nvPr/>
        </p:nvSpPr>
        <p:spPr>
          <a:xfrm>
            <a:off x="3536150" y="1827975"/>
            <a:ext cx="1607400" cy="532500"/>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143" name="Shape 1143"/>
        <p:cNvGrpSpPr/>
        <p:nvPr/>
      </p:nvGrpSpPr>
      <p:grpSpPr>
        <a:xfrm>
          <a:off x="0" y="0"/>
          <a:ext cx="0" cy="0"/>
          <a:chOff x="0" y="0"/>
          <a:chExt cx="0" cy="0"/>
        </a:xfrm>
      </p:grpSpPr>
      <p:sp>
        <p:nvSpPr>
          <p:cNvPr id="1144" name="Google Shape;1144;p54"/>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Metrics</a:t>
            </a:r>
            <a:endParaRPr b="1" sz="4280">
              <a:solidFill>
                <a:srgbClr val="FFF1E0"/>
              </a:solidFill>
              <a:latin typeface="Helvetica Neue"/>
              <a:ea typeface="Helvetica Neue"/>
              <a:cs typeface="Helvetica Neue"/>
              <a:sym typeface="Helvetica Neue"/>
            </a:endParaRPr>
          </a:p>
        </p:txBody>
      </p:sp>
      <p:cxnSp>
        <p:nvCxnSpPr>
          <p:cNvPr id="1145" name="Google Shape;1145;p54"/>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146" name="Google Shape;1146;p54"/>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147" name="Google Shape;1147;p54"/>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aphicFrame>
        <p:nvGraphicFramePr>
          <p:cNvPr id="1148" name="Google Shape;1148;p54"/>
          <p:cNvGraphicFramePr/>
          <p:nvPr/>
        </p:nvGraphicFramePr>
        <p:xfrm>
          <a:off x="288400" y="1369525"/>
          <a:ext cx="3000000" cy="3000000"/>
        </p:xfrm>
        <a:graphic>
          <a:graphicData uri="http://schemas.openxmlformats.org/drawingml/2006/table">
            <a:tbl>
              <a:tblPr>
                <a:noFill/>
                <a:tableStyleId>{DF7D6ADB-E795-4DB5-8130-FB2D6A449457}</a:tableStyleId>
              </a:tblPr>
              <a:tblGrid>
                <a:gridCol w="617050"/>
                <a:gridCol w="1181275"/>
                <a:gridCol w="1348775"/>
                <a:gridCol w="855100"/>
                <a:gridCol w="916825"/>
                <a:gridCol w="872750"/>
                <a:gridCol w="863925"/>
                <a:gridCol w="863925"/>
                <a:gridCol w="863925"/>
              </a:tblGrid>
              <a:tr h="447675">
                <a:tc>
                  <a:txBody>
                    <a:bodyPr/>
                    <a:lstStyle/>
                    <a:p>
                      <a:pPr indent="0" lvl="0" marL="0" rtl="0" algn="l">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br>
                        <a:rPr lang="en-GB"/>
                      </a:br>
                      <a:r>
                        <a:rPr b="1" lang="en-GB" sz="1100"/>
                        <a:t>Model</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Vectorizer</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train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test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Sensitivity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Specificity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Accuracy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1</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0.765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0.731</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0.709</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0.755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0.854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bl>
          </a:graphicData>
        </a:graphic>
      </p:graphicFrame>
      <p:sp>
        <p:nvSpPr>
          <p:cNvPr id="1149" name="Google Shape;1149;p54"/>
          <p:cNvSpPr txBox="1"/>
          <p:nvPr/>
        </p:nvSpPr>
        <p:spPr>
          <a:xfrm>
            <a:off x="1122950" y="2578200"/>
            <a:ext cx="7309500" cy="13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Sensitivity</a:t>
            </a:r>
            <a:r>
              <a:rPr lang="en-GB"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The proportion of actual positive cases that the model correctly identified (true positives out of all positive examples).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For example:</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150" name="Google Shape;1150;p54"/>
          <p:cNvSpPr/>
          <p:nvPr/>
        </p:nvSpPr>
        <p:spPr>
          <a:xfrm>
            <a:off x="5279500" y="1827975"/>
            <a:ext cx="692400" cy="532500"/>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51" name="Google Shape;1151;p54"/>
          <p:cNvPicPr preferRelativeResize="0"/>
          <p:nvPr/>
        </p:nvPicPr>
        <p:blipFill>
          <a:blip r:embed="rId3">
            <a:alphaModFix/>
          </a:blip>
          <a:stretch>
            <a:fillRect/>
          </a:stretch>
        </p:blipFill>
        <p:spPr>
          <a:xfrm>
            <a:off x="2618075" y="3956700"/>
            <a:ext cx="5905500" cy="838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155" name="Shape 1155"/>
        <p:cNvGrpSpPr/>
        <p:nvPr/>
      </p:nvGrpSpPr>
      <p:grpSpPr>
        <a:xfrm>
          <a:off x="0" y="0"/>
          <a:ext cx="0" cy="0"/>
          <a:chOff x="0" y="0"/>
          <a:chExt cx="0" cy="0"/>
        </a:xfrm>
      </p:grpSpPr>
      <p:sp>
        <p:nvSpPr>
          <p:cNvPr id="1156" name="Google Shape;1156;p55"/>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Metrics</a:t>
            </a:r>
            <a:endParaRPr b="1" sz="4280">
              <a:solidFill>
                <a:srgbClr val="FFF1E0"/>
              </a:solidFill>
              <a:latin typeface="Helvetica Neue"/>
              <a:ea typeface="Helvetica Neue"/>
              <a:cs typeface="Helvetica Neue"/>
              <a:sym typeface="Helvetica Neue"/>
            </a:endParaRPr>
          </a:p>
        </p:txBody>
      </p:sp>
      <p:cxnSp>
        <p:nvCxnSpPr>
          <p:cNvPr id="1157" name="Google Shape;1157;p55"/>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158" name="Google Shape;1158;p55"/>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159" name="Google Shape;1159;p55"/>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aphicFrame>
        <p:nvGraphicFramePr>
          <p:cNvPr id="1160" name="Google Shape;1160;p55"/>
          <p:cNvGraphicFramePr/>
          <p:nvPr/>
        </p:nvGraphicFramePr>
        <p:xfrm>
          <a:off x="288400" y="1369525"/>
          <a:ext cx="3000000" cy="3000000"/>
        </p:xfrm>
        <a:graphic>
          <a:graphicData uri="http://schemas.openxmlformats.org/drawingml/2006/table">
            <a:tbl>
              <a:tblPr>
                <a:noFill/>
                <a:tableStyleId>{DF7D6ADB-E795-4DB5-8130-FB2D6A449457}</a:tableStyleId>
              </a:tblPr>
              <a:tblGrid>
                <a:gridCol w="617050"/>
                <a:gridCol w="1181275"/>
                <a:gridCol w="1348775"/>
                <a:gridCol w="855100"/>
                <a:gridCol w="916825"/>
                <a:gridCol w="872750"/>
                <a:gridCol w="863925"/>
                <a:gridCol w="863925"/>
                <a:gridCol w="863925"/>
              </a:tblGrid>
              <a:tr h="447675">
                <a:tc>
                  <a:txBody>
                    <a:bodyPr/>
                    <a:lstStyle/>
                    <a:p>
                      <a:pPr indent="0" lvl="0" marL="0" rtl="0" algn="l">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br>
                        <a:rPr lang="en-GB"/>
                      </a:br>
                      <a:r>
                        <a:rPr b="1" lang="en-GB" sz="1100"/>
                        <a:t>Model</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Vectorizer</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train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test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Sensitivity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Specificity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Accuracy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1</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0.765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0.731</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0.709</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0.755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0.854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bl>
          </a:graphicData>
        </a:graphic>
      </p:graphicFrame>
      <p:sp>
        <p:nvSpPr>
          <p:cNvPr id="1161" name="Google Shape;1161;p55"/>
          <p:cNvSpPr txBox="1"/>
          <p:nvPr/>
        </p:nvSpPr>
        <p:spPr>
          <a:xfrm>
            <a:off x="1122950" y="2543825"/>
            <a:ext cx="7210500" cy="17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Precision</a:t>
            </a:r>
            <a:r>
              <a:rPr lang="en-GB" sz="1800">
                <a:solidFill>
                  <a:schemeClr val="dk2"/>
                </a:solidFill>
              </a:rPr>
              <a: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Measures the proportion of positive predictions that were actually correct (positive predictive value).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For example:</a:t>
            </a:r>
            <a:endParaRPr sz="1800">
              <a:solidFill>
                <a:schemeClr val="dk2"/>
              </a:solidFill>
            </a:endParaRPr>
          </a:p>
        </p:txBody>
      </p:sp>
      <p:sp>
        <p:nvSpPr>
          <p:cNvPr id="1162" name="Google Shape;1162;p55"/>
          <p:cNvSpPr/>
          <p:nvPr/>
        </p:nvSpPr>
        <p:spPr>
          <a:xfrm>
            <a:off x="6194450" y="1827975"/>
            <a:ext cx="630600" cy="532500"/>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3" name="Google Shape;1163;p55"/>
          <p:cNvPicPr preferRelativeResize="0"/>
          <p:nvPr/>
        </p:nvPicPr>
        <p:blipFill>
          <a:blip r:embed="rId3">
            <a:alphaModFix/>
          </a:blip>
          <a:stretch>
            <a:fillRect/>
          </a:stretch>
        </p:blipFill>
        <p:spPr>
          <a:xfrm>
            <a:off x="2645100" y="3945450"/>
            <a:ext cx="6400800" cy="838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167" name="Shape 1167"/>
        <p:cNvGrpSpPr/>
        <p:nvPr/>
      </p:nvGrpSpPr>
      <p:grpSpPr>
        <a:xfrm>
          <a:off x="0" y="0"/>
          <a:ext cx="0" cy="0"/>
          <a:chOff x="0" y="0"/>
          <a:chExt cx="0" cy="0"/>
        </a:xfrm>
      </p:grpSpPr>
      <p:sp>
        <p:nvSpPr>
          <p:cNvPr id="1168" name="Google Shape;1168;p56"/>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Metrics</a:t>
            </a:r>
            <a:endParaRPr b="1" sz="4280">
              <a:solidFill>
                <a:srgbClr val="FFF1E0"/>
              </a:solidFill>
              <a:latin typeface="Helvetica Neue"/>
              <a:ea typeface="Helvetica Neue"/>
              <a:cs typeface="Helvetica Neue"/>
              <a:sym typeface="Helvetica Neue"/>
            </a:endParaRPr>
          </a:p>
        </p:txBody>
      </p:sp>
      <p:cxnSp>
        <p:nvCxnSpPr>
          <p:cNvPr id="1169" name="Google Shape;1169;p56"/>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170" name="Google Shape;1170;p56"/>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171" name="Google Shape;1171;p56"/>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aphicFrame>
        <p:nvGraphicFramePr>
          <p:cNvPr id="1172" name="Google Shape;1172;p56"/>
          <p:cNvGraphicFramePr/>
          <p:nvPr/>
        </p:nvGraphicFramePr>
        <p:xfrm>
          <a:off x="288400" y="1369525"/>
          <a:ext cx="3000000" cy="3000000"/>
        </p:xfrm>
        <a:graphic>
          <a:graphicData uri="http://schemas.openxmlformats.org/drawingml/2006/table">
            <a:tbl>
              <a:tblPr>
                <a:noFill/>
                <a:tableStyleId>{DF7D6ADB-E795-4DB5-8130-FB2D6A449457}</a:tableStyleId>
              </a:tblPr>
              <a:tblGrid>
                <a:gridCol w="617050"/>
                <a:gridCol w="1181275"/>
                <a:gridCol w="1348775"/>
                <a:gridCol w="855100"/>
                <a:gridCol w="916825"/>
                <a:gridCol w="872750"/>
                <a:gridCol w="863925"/>
                <a:gridCol w="863925"/>
                <a:gridCol w="863925"/>
              </a:tblGrid>
              <a:tr h="447675">
                <a:tc>
                  <a:txBody>
                    <a:bodyPr/>
                    <a:lstStyle/>
                    <a:p>
                      <a:pPr indent="0" lvl="0" marL="0" rtl="0" algn="l">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br>
                        <a:rPr lang="en-GB"/>
                      </a:br>
                      <a:r>
                        <a:rPr b="1" lang="en-GB" sz="1100"/>
                        <a:t>Model</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Vectorizer</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train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test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Sensitivity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Specificity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Accuracy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1</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0.765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0.731</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0.709</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0.755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0.854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bl>
          </a:graphicData>
        </a:graphic>
      </p:graphicFrame>
      <p:sp>
        <p:nvSpPr>
          <p:cNvPr id="1173" name="Google Shape;1173;p56"/>
          <p:cNvSpPr txBox="1"/>
          <p:nvPr/>
        </p:nvSpPr>
        <p:spPr>
          <a:xfrm>
            <a:off x="1122950" y="2543825"/>
            <a:ext cx="7210500" cy="17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Precision: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Measures the proportion of positive predictions that were actually correct (positive predictive value).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For example:</a:t>
            </a:r>
            <a:endParaRPr sz="1800">
              <a:solidFill>
                <a:schemeClr val="dk2"/>
              </a:solidFill>
            </a:endParaRPr>
          </a:p>
        </p:txBody>
      </p:sp>
      <p:sp>
        <p:nvSpPr>
          <p:cNvPr id="1174" name="Google Shape;1174;p56"/>
          <p:cNvSpPr/>
          <p:nvPr/>
        </p:nvSpPr>
        <p:spPr>
          <a:xfrm>
            <a:off x="6194450" y="1827975"/>
            <a:ext cx="630600" cy="532500"/>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75" name="Google Shape;1175;p56"/>
          <p:cNvPicPr preferRelativeResize="0"/>
          <p:nvPr/>
        </p:nvPicPr>
        <p:blipFill>
          <a:blip r:embed="rId3">
            <a:alphaModFix/>
          </a:blip>
          <a:stretch>
            <a:fillRect/>
          </a:stretch>
        </p:blipFill>
        <p:spPr>
          <a:xfrm>
            <a:off x="2645100" y="3945450"/>
            <a:ext cx="6400800" cy="838200"/>
          </a:xfrm>
          <a:prstGeom prst="rect">
            <a:avLst/>
          </a:prstGeom>
          <a:noFill/>
          <a:ln>
            <a:noFill/>
          </a:ln>
        </p:spPr>
      </p:pic>
      <p:pic>
        <p:nvPicPr>
          <p:cNvPr id="1176" name="Google Shape;1176;p56"/>
          <p:cNvPicPr preferRelativeResize="0"/>
          <p:nvPr/>
        </p:nvPicPr>
        <p:blipFill>
          <a:blip r:embed="rId4">
            <a:alphaModFix/>
          </a:blip>
          <a:stretch>
            <a:fillRect/>
          </a:stretch>
        </p:blipFill>
        <p:spPr>
          <a:xfrm>
            <a:off x="6121525" y="2543825"/>
            <a:ext cx="2211920" cy="532500"/>
          </a:xfrm>
          <a:prstGeom prst="rect">
            <a:avLst/>
          </a:prstGeom>
          <a:noFill/>
          <a:ln>
            <a:noFill/>
          </a:ln>
        </p:spPr>
      </p:pic>
      <p:sp>
        <p:nvSpPr>
          <p:cNvPr id="1177" name="Google Shape;1177;p56"/>
          <p:cNvSpPr txBox="1"/>
          <p:nvPr/>
        </p:nvSpPr>
        <p:spPr>
          <a:xfrm>
            <a:off x="4500950" y="2543825"/>
            <a:ext cx="1693500" cy="2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Sensitivity = </a:t>
            </a:r>
            <a:endParaRPr sz="1800">
              <a:solidFill>
                <a:schemeClr val="dk2"/>
              </a:solidFill>
            </a:endParaRPr>
          </a:p>
        </p:txBody>
      </p:sp>
      <p:sp>
        <p:nvSpPr>
          <p:cNvPr id="1178" name="Google Shape;1178;p56"/>
          <p:cNvSpPr/>
          <p:nvPr/>
        </p:nvSpPr>
        <p:spPr>
          <a:xfrm>
            <a:off x="4512400" y="2513900"/>
            <a:ext cx="3944400" cy="532500"/>
          </a:xfrm>
          <a:prstGeom prst="rect">
            <a:avLst/>
          </a:prstGeom>
          <a:noFill/>
          <a:ln cap="flat" cmpd="sng" w="28575">
            <a:solidFill>
              <a:srgbClr val="0D0D0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79" name="Google Shape;1179;p56"/>
          <p:cNvCxnSpPr>
            <a:stCxn id="1175" idx="0"/>
          </p:cNvCxnSpPr>
          <p:nvPr/>
        </p:nvCxnSpPr>
        <p:spPr>
          <a:xfrm flipH="1" rot="10800000">
            <a:off x="5845500" y="3113550"/>
            <a:ext cx="213000" cy="831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183" name="Shape 1183"/>
        <p:cNvGrpSpPr/>
        <p:nvPr/>
      </p:nvGrpSpPr>
      <p:grpSpPr>
        <a:xfrm>
          <a:off x="0" y="0"/>
          <a:ext cx="0" cy="0"/>
          <a:chOff x="0" y="0"/>
          <a:chExt cx="0" cy="0"/>
        </a:xfrm>
      </p:grpSpPr>
      <p:sp>
        <p:nvSpPr>
          <p:cNvPr id="1184" name="Google Shape;1184;p57"/>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Why F1 score?</a:t>
            </a:r>
            <a:endParaRPr b="1" sz="4280">
              <a:solidFill>
                <a:srgbClr val="FFF1E0"/>
              </a:solidFill>
              <a:latin typeface="Helvetica Neue"/>
              <a:ea typeface="Helvetica Neue"/>
              <a:cs typeface="Helvetica Neue"/>
              <a:sym typeface="Helvetica Neue"/>
            </a:endParaRPr>
          </a:p>
        </p:txBody>
      </p:sp>
      <p:cxnSp>
        <p:nvCxnSpPr>
          <p:cNvPr id="1185" name="Google Shape;1185;p57"/>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186" name="Google Shape;1186;p57"/>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187" name="Google Shape;1187;p57"/>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aphicFrame>
        <p:nvGraphicFramePr>
          <p:cNvPr id="1188" name="Google Shape;1188;p57"/>
          <p:cNvGraphicFramePr/>
          <p:nvPr/>
        </p:nvGraphicFramePr>
        <p:xfrm>
          <a:off x="288400" y="1369525"/>
          <a:ext cx="3000000" cy="3000000"/>
        </p:xfrm>
        <a:graphic>
          <a:graphicData uri="http://schemas.openxmlformats.org/drawingml/2006/table">
            <a:tbl>
              <a:tblPr>
                <a:noFill/>
                <a:tableStyleId>{DF7D6ADB-E795-4DB5-8130-FB2D6A449457}</a:tableStyleId>
              </a:tblPr>
              <a:tblGrid>
                <a:gridCol w="617050"/>
                <a:gridCol w="1181275"/>
                <a:gridCol w="1348775"/>
                <a:gridCol w="855100"/>
                <a:gridCol w="916825"/>
                <a:gridCol w="872750"/>
                <a:gridCol w="863925"/>
                <a:gridCol w="863925"/>
              </a:tblGrid>
              <a:tr h="447675">
                <a:tc>
                  <a:txBody>
                    <a:bodyPr/>
                    <a:lstStyle/>
                    <a:p>
                      <a:pPr indent="0" lvl="0" marL="0" rtl="0" algn="l">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Model</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Vectorizer</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a:t>
                      </a:r>
                      <a:r>
                        <a:rPr b="1" lang="en-GB" sz="1100"/>
                        <a:t> train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a:t>
                      </a:r>
                      <a:r>
                        <a:rPr b="1" lang="en-GB" sz="1100"/>
                        <a:t> on test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Sensitivity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Accuracy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Logistics Regression</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TF-IDF 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0.976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0.933</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0.001</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0.023</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0.615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bl>
          </a:graphicData>
        </a:graphic>
      </p:graphicFrame>
      <p:sp>
        <p:nvSpPr>
          <p:cNvPr id="1189" name="Google Shape;1189;p57"/>
          <p:cNvSpPr txBox="1"/>
          <p:nvPr/>
        </p:nvSpPr>
        <p:spPr>
          <a:xfrm>
            <a:off x="1122950" y="2543825"/>
            <a:ext cx="6357300" cy="17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Initially we used </a:t>
            </a:r>
            <a:r>
              <a:rPr b="1" lang="en-GB" sz="1800" u="sng">
                <a:solidFill>
                  <a:schemeClr val="dk2"/>
                </a:solidFill>
              </a:rPr>
              <a:t>Precision</a:t>
            </a:r>
            <a:r>
              <a:rPr lang="en-GB" sz="1800">
                <a:solidFill>
                  <a:schemeClr val="dk2"/>
                </a:solidFill>
              </a:rPr>
              <a:t> as our main metric to assess the model.</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GB" sz="1800">
                <a:solidFill>
                  <a:schemeClr val="dk2"/>
                </a:solidFill>
              </a:rPr>
              <a:t>The scores were very good.</a:t>
            </a:r>
            <a:endParaRPr sz="10000">
              <a:solidFill>
                <a:schemeClr val="dk2"/>
              </a:solidFill>
            </a:endParaRPr>
          </a:p>
        </p:txBody>
      </p:sp>
      <p:sp>
        <p:nvSpPr>
          <p:cNvPr id="1190" name="Google Shape;1190;p57"/>
          <p:cNvSpPr/>
          <p:nvPr/>
        </p:nvSpPr>
        <p:spPr>
          <a:xfrm>
            <a:off x="3499075" y="1305775"/>
            <a:ext cx="1708500" cy="1054800"/>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1" name="Google Shape;1191;p57"/>
          <p:cNvSpPr/>
          <p:nvPr/>
        </p:nvSpPr>
        <p:spPr>
          <a:xfrm>
            <a:off x="5390775" y="1891725"/>
            <a:ext cx="2337000" cy="482100"/>
          </a:xfrm>
          <a:prstGeom prst="rect">
            <a:avLst/>
          </a:prstGeom>
          <a:gradFill>
            <a:gsLst>
              <a:gs pos="0">
                <a:srgbClr val="424242">
                  <a:alpha val="74050"/>
                </a:srgbClr>
              </a:gs>
              <a:gs pos="100000">
                <a:srgbClr val="010101">
                  <a:alpha val="74050"/>
                </a:srgbClr>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2" name="Google Shape;1192;p57"/>
          <p:cNvSpPr txBox="1"/>
          <p:nvPr/>
        </p:nvSpPr>
        <p:spPr>
          <a:xfrm>
            <a:off x="4562375" y="2881625"/>
            <a:ext cx="2139000" cy="10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0">
                <a:solidFill>
                  <a:schemeClr val="dk2"/>
                </a:solidFill>
              </a:rPr>
              <a:t>🥰</a:t>
            </a:r>
            <a:endParaRPr sz="100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196" name="Shape 1196"/>
        <p:cNvGrpSpPr/>
        <p:nvPr/>
      </p:nvGrpSpPr>
      <p:grpSpPr>
        <a:xfrm>
          <a:off x="0" y="0"/>
          <a:ext cx="0" cy="0"/>
          <a:chOff x="0" y="0"/>
          <a:chExt cx="0" cy="0"/>
        </a:xfrm>
      </p:grpSpPr>
      <p:sp>
        <p:nvSpPr>
          <p:cNvPr id="1197" name="Google Shape;1197;p58"/>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Why F1 score?</a:t>
            </a:r>
            <a:endParaRPr b="1" sz="4280">
              <a:solidFill>
                <a:srgbClr val="FFF1E0"/>
              </a:solidFill>
              <a:latin typeface="Helvetica Neue"/>
              <a:ea typeface="Helvetica Neue"/>
              <a:cs typeface="Helvetica Neue"/>
              <a:sym typeface="Helvetica Neue"/>
            </a:endParaRPr>
          </a:p>
        </p:txBody>
      </p:sp>
      <p:cxnSp>
        <p:nvCxnSpPr>
          <p:cNvPr id="1198" name="Google Shape;1198;p58"/>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199" name="Google Shape;1199;p58"/>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200" name="Google Shape;1200;p58"/>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aphicFrame>
        <p:nvGraphicFramePr>
          <p:cNvPr id="1201" name="Google Shape;1201;p58"/>
          <p:cNvGraphicFramePr/>
          <p:nvPr/>
        </p:nvGraphicFramePr>
        <p:xfrm>
          <a:off x="288400" y="1369525"/>
          <a:ext cx="3000000" cy="3000000"/>
        </p:xfrm>
        <a:graphic>
          <a:graphicData uri="http://schemas.openxmlformats.org/drawingml/2006/table">
            <a:tbl>
              <a:tblPr>
                <a:noFill/>
                <a:tableStyleId>{DF7D6ADB-E795-4DB5-8130-FB2D6A449457}</a:tableStyleId>
              </a:tblPr>
              <a:tblGrid>
                <a:gridCol w="617050"/>
                <a:gridCol w="1181275"/>
                <a:gridCol w="1348775"/>
                <a:gridCol w="855100"/>
                <a:gridCol w="916825"/>
                <a:gridCol w="872750"/>
                <a:gridCol w="863925"/>
                <a:gridCol w="863925"/>
              </a:tblGrid>
              <a:tr h="447675">
                <a:tc>
                  <a:txBody>
                    <a:bodyPr/>
                    <a:lstStyle/>
                    <a:p>
                      <a:pPr indent="0" lvl="0" marL="0" rtl="0" algn="l">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Model</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Vectorizer</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 train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 on test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Sensitivity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Accuracy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Logistics Regression</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TF-IDF 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0.976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0.933</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0.001</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0.023</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0.615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bl>
          </a:graphicData>
        </a:graphic>
      </p:graphicFrame>
      <p:sp>
        <p:nvSpPr>
          <p:cNvPr id="1202" name="Google Shape;1202;p58"/>
          <p:cNvSpPr txBox="1"/>
          <p:nvPr/>
        </p:nvSpPr>
        <p:spPr>
          <a:xfrm>
            <a:off x="1122950" y="2543825"/>
            <a:ext cx="5397000" cy="17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But sensitivity was very low!</a:t>
            </a:r>
            <a:endParaRPr sz="1800">
              <a:solidFill>
                <a:schemeClr val="dk2"/>
              </a:solidFill>
            </a:endParaRPr>
          </a:p>
        </p:txBody>
      </p:sp>
      <p:sp>
        <p:nvSpPr>
          <p:cNvPr id="1203" name="Google Shape;1203;p58"/>
          <p:cNvSpPr/>
          <p:nvPr/>
        </p:nvSpPr>
        <p:spPr>
          <a:xfrm>
            <a:off x="5069325" y="1142675"/>
            <a:ext cx="2918100" cy="1508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4" name="Google Shape;1204;p58"/>
          <p:cNvSpPr txBox="1"/>
          <p:nvPr/>
        </p:nvSpPr>
        <p:spPr>
          <a:xfrm>
            <a:off x="4290600" y="2424225"/>
            <a:ext cx="12981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0">
                <a:solidFill>
                  <a:schemeClr val="dk2"/>
                </a:solidFill>
              </a:rPr>
              <a:t>😱</a:t>
            </a:r>
            <a:endParaRPr sz="100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208" name="Shape 1208"/>
        <p:cNvGrpSpPr/>
        <p:nvPr/>
      </p:nvGrpSpPr>
      <p:grpSpPr>
        <a:xfrm>
          <a:off x="0" y="0"/>
          <a:ext cx="0" cy="0"/>
          <a:chOff x="0" y="0"/>
          <a:chExt cx="0" cy="0"/>
        </a:xfrm>
      </p:grpSpPr>
      <p:sp>
        <p:nvSpPr>
          <p:cNvPr id="1209" name="Google Shape;1209;p59"/>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Model scores</a:t>
            </a:r>
            <a:endParaRPr b="1" sz="4280">
              <a:solidFill>
                <a:srgbClr val="FFF1E0"/>
              </a:solidFill>
              <a:latin typeface="Helvetica Neue"/>
              <a:ea typeface="Helvetica Neue"/>
              <a:cs typeface="Helvetica Neue"/>
              <a:sym typeface="Helvetica Neue"/>
            </a:endParaRPr>
          </a:p>
        </p:txBody>
      </p:sp>
      <p:cxnSp>
        <p:nvCxnSpPr>
          <p:cNvPr id="1210" name="Google Shape;1210;p59"/>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211" name="Google Shape;1211;p59"/>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212" name="Google Shape;1212;p59"/>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graphicFrame>
        <p:nvGraphicFramePr>
          <p:cNvPr id="1213" name="Google Shape;1213;p59"/>
          <p:cNvGraphicFramePr/>
          <p:nvPr/>
        </p:nvGraphicFramePr>
        <p:xfrm>
          <a:off x="288400" y="1369525"/>
          <a:ext cx="3000000" cy="3000000"/>
        </p:xfrm>
        <a:graphic>
          <a:graphicData uri="http://schemas.openxmlformats.org/drawingml/2006/table">
            <a:tbl>
              <a:tblPr>
                <a:noFill/>
                <a:tableStyleId>{DF7D6ADB-E795-4DB5-8130-FB2D6A449457}</a:tableStyleId>
              </a:tblPr>
              <a:tblGrid>
                <a:gridCol w="617050"/>
                <a:gridCol w="1181275"/>
                <a:gridCol w="1348775"/>
                <a:gridCol w="855100"/>
                <a:gridCol w="916825"/>
                <a:gridCol w="872750"/>
                <a:gridCol w="863925"/>
                <a:gridCol w="863925"/>
                <a:gridCol w="863925"/>
              </a:tblGrid>
              <a:tr h="447675">
                <a:tc>
                  <a:txBody>
                    <a:bodyPr/>
                    <a:lstStyle/>
                    <a:p>
                      <a:pPr indent="0" lvl="0" marL="0" rtl="0" algn="l">
                        <a:spcBef>
                          <a:spcPts val="0"/>
                        </a:spcBef>
                        <a:spcAft>
                          <a:spcPts val="0"/>
                        </a:spcAft>
                        <a:buNone/>
                      </a:pPr>
                      <a:r>
                        <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br>
                        <a:rPr lang="en-GB"/>
                      </a:br>
                      <a:r>
                        <a:rPr b="1" lang="en-GB" sz="1100"/>
                        <a:t>Model</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Vectorizer</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train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F1 score on test data</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Sensitivity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Precision</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Specificity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100"/>
                        <a:t>Accuracy</a:t>
                      </a:r>
                      <a:endParaRPr b="1" sz="1100"/>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19050">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1</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0.765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0.731</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a:t>
                      </a:r>
                      <a:r>
                        <a:rPr lang="en-GB">
                          <a:highlight>
                            <a:srgbClr val="FFCC00"/>
                          </a:highlight>
                        </a:rPr>
                        <a:t>0.709</a:t>
                      </a:r>
                      <a:endParaRPr>
                        <a:highlight>
                          <a:srgbClr val="FFCC00"/>
                        </a:highlight>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a:t>
                      </a:r>
                      <a:r>
                        <a:rPr lang="en-GB">
                          <a:highlight>
                            <a:srgbClr val="FFCC00"/>
                          </a:highlight>
                        </a:rPr>
                        <a:t>0.755</a:t>
                      </a:r>
                      <a:endParaRPr>
                        <a:highlight>
                          <a:srgbClr val="FFCC00"/>
                        </a:highlight>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0.854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19050">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r h="476250">
                <a:tc>
                  <a:txBody>
                    <a:bodyPr/>
                    <a:lstStyle/>
                    <a:p>
                      <a:pPr indent="0" lvl="0" marL="0" rtl="0" algn="ctr">
                        <a:lnSpc>
                          <a:spcPct val="115000"/>
                        </a:lnSpc>
                        <a:spcBef>
                          <a:spcPts val="0"/>
                        </a:spcBef>
                        <a:spcAft>
                          <a:spcPts val="0"/>
                        </a:spcAft>
                        <a:buNone/>
                      </a:pPr>
                      <a:r>
                        <a:rPr lang="en-GB"/>
                        <a:t>2</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Naive Bayes - Multinomial</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TF-IDF 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0.700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0.640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0.514</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0.848</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0.942</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0.776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r>
              <a:tr h="476250">
                <a:tc>
                  <a:txBody>
                    <a:bodyPr/>
                    <a:lstStyle/>
                    <a:p>
                      <a:pPr indent="0" lvl="0" marL="0" rtl="0" algn="ctr">
                        <a:lnSpc>
                          <a:spcPct val="115000"/>
                        </a:lnSpc>
                        <a:spcBef>
                          <a:spcPts val="0"/>
                        </a:spcBef>
                        <a:spcAft>
                          <a:spcPts val="0"/>
                        </a:spcAft>
                        <a:buNone/>
                      </a:pPr>
                      <a:r>
                        <a:rPr lang="en-GB"/>
                        <a:t>3</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Logistics Regression</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CountVectorizer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0.845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0.710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0.656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0.775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0.879</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c>
                  <a:txBody>
                    <a:bodyPr/>
                    <a:lstStyle/>
                    <a:p>
                      <a:pPr indent="0" lvl="0" marL="0" rtl="0" algn="ctr">
                        <a:lnSpc>
                          <a:spcPct val="115000"/>
                        </a:lnSpc>
                        <a:spcBef>
                          <a:spcPts val="0"/>
                        </a:spcBef>
                        <a:spcAft>
                          <a:spcPts val="0"/>
                        </a:spcAft>
                        <a:buNone/>
                      </a:pPr>
                      <a:r>
                        <a:rPr lang="en-GB"/>
                        <a:t>           0.792</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solidFill>
                      <a:srgbClr val="E7F0F7"/>
                    </a:solidFill>
                  </a:tcPr>
                </a:tc>
              </a:tr>
              <a:tr h="476250">
                <a:tc>
                  <a:txBody>
                    <a:bodyPr/>
                    <a:lstStyle/>
                    <a:p>
                      <a:pPr indent="0" lvl="0" marL="0" rtl="0" algn="ctr">
                        <a:lnSpc>
                          <a:spcPct val="115000"/>
                        </a:lnSpc>
                        <a:spcBef>
                          <a:spcPts val="0"/>
                        </a:spcBef>
                        <a:spcAft>
                          <a:spcPts val="0"/>
                        </a:spcAft>
                        <a:buNone/>
                      </a:pPr>
                      <a:r>
                        <a:rPr lang="en-GB"/>
                        <a:t>4</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Logistics Regression</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TF-IDF Vectorizer</a:t>
                      </a:r>
                      <a:endParaRPr/>
                    </a:p>
                  </a:txBody>
                  <a:tcPr marT="10150" marB="10150" marR="20325" marL="203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0.780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0.716</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0.650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0.797</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0.895</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GB"/>
                        <a:t>           0.800</a:t>
                      </a:r>
                      <a:endParaRPr/>
                    </a:p>
                  </a:txBody>
                  <a:tcPr marT="9525" marB="91425" marR="9525" marL="9525" anchor="ctr">
                    <a:lnL cap="flat" cmpd="sng" w="9525">
                      <a:solidFill>
                        <a:srgbClr val="0F9ED5"/>
                      </a:solidFill>
                      <a:prstDash val="solid"/>
                      <a:round/>
                      <a:headEnd len="sm" w="sm" type="none"/>
                      <a:tailEnd len="sm" w="sm" type="none"/>
                    </a:lnL>
                    <a:lnR cap="flat" cmpd="sng" w="9525">
                      <a:solidFill>
                        <a:srgbClr val="0F9ED5"/>
                      </a:solidFill>
                      <a:prstDash val="solid"/>
                      <a:round/>
                      <a:headEnd len="sm" w="sm" type="none"/>
                      <a:tailEnd len="sm" w="sm" type="none"/>
                    </a:lnR>
                    <a:lnT cap="flat" cmpd="sng" w="9525">
                      <a:solidFill>
                        <a:srgbClr val="0F9ED5"/>
                      </a:solidFill>
                      <a:prstDash val="solid"/>
                      <a:round/>
                      <a:headEnd len="sm" w="sm" type="none"/>
                      <a:tailEnd len="sm" w="sm" type="none"/>
                    </a:lnT>
                    <a:lnB cap="flat" cmpd="sng" w="9525">
                      <a:solidFill>
                        <a:srgbClr val="0F9ED5"/>
                      </a:solidFill>
                      <a:prstDash val="solid"/>
                      <a:round/>
                      <a:headEnd len="sm" w="sm" type="none"/>
                      <a:tailEnd len="sm" w="sm" type="none"/>
                    </a:lnB>
                  </a:tcPr>
                </a:tc>
              </a:tr>
            </a:tbl>
          </a:graphicData>
        </a:graphic>
      </p:graphicFrame>
      <p:sp>
        <p:nvSpPr>
          <p:cNvPr id="1214" name="Google Shape;1214;p59"/>
          <p:cNvSpPr/>
          <p:nvPr/>
        </p:nvSpPr>
        <p:spPr>
          <a:xfrm>
            <a:off x="360000" y="1827975"/>
            <a:ext cx="8160300" cy="532500"/>
          </a:xfrm>
          <a:prstGeom prst="rect">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5" name="Google Shape;1215;p59"/>
          <p:cNvSpPr txBox="1"/>
          <p:nvPr/>
        </p:nvSpPr>
        <p:spPr>
          <a:xfrm>
            <a:off x="358550" y="4401650"/>
            <a:ext cx="82593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Final model = Naive Bayes with CountVectorizer</a:t>
            </a:r>
            <a:endParaRPr sz="18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219" name="Shape 1219"/>
        <p:cNvGrpSpPr/>
        <p:nvPr/>
      </p:nvGrpSpPr>
      <p:grpSpPr>
        <a:xfrm>
          <a:off x="0" y="0"/>
          <a:ext cx="0" cy="0"/>
          <a:chOff x="0" y="0"/>
          <a:chExt cx="0" cy="0"/>
        </a:xfrm>
      </p:grpSpPr>
      <p:cxnSp>
        <p:nvCxnSpPr>
          <p:cNvPr id="1220" name="Google Shape;1220;p60"/>
          <p:cNvCxnSpPr/>
          <p:nvPr/>
        </p:nvCxnSpPr>
        <p:spPr>
          <a:xfrm flipH="1">
            <a:off x="119500" y="543200"/>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221" name="Google Shape;1221;p60"/>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222" name="Google Shape;1222;p60"/>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1223" name="Google Shape;1223;p60"/>
          <p:cNvSpPr/>
          <p:nvPr/>
        </p:nvSpPr>
        <p:spPr>
          <a:xfrm>
            <a:off x="6305725" y="1081875"/>
            <a:ext cx="1810800" cy="424500"/>
          </a:xfrm>
          <a:prstGeom prst="roundRect">
            <a:avLst>
              <a:gd fmla="val 16667" name="adj"/>
            </a:avLst>
          </a:prstGeom>
          <a:solidFill>
            <a:srgbClr val="B1D4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4" name="Google Shape;1224;p60"/>
          <p:cNvSpPr/>
          <p:nvPr/>
        </p:nvSpPr>
        <p:spPr>
          <a:xfrm>
            <a:off x="2437800" y="715476"/>
            <a:ext cx="1112700" cy="1111800"/>
          </a:xfrm>
          <a:prstGeom prst="flowChartConnector">
            <a:avLst/>
          </a:prstGeom>
          <a:solidFill>
            <a:srgbClr val="06B3F8"/>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0"/>
          <p:cNvSpPr/>
          <p:nvPr/>
        </p:nvSpPr>
        <p:spPr>
          <a:xfrm>
            <a:off x="5085450" y="2251925"/>
            <a:ext cx="1112700" cy="1111800"/>
          </a:xfrm>
          <a:prstGeom prst="flowChartConnector">
            <a:avLst/>
          </a:prstGeom>
          <a:solidFill>
            <a:srgbClr val="88C53C"/>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0"/>
          <p:cNvSpPr/>
          <p:nvPr/>
        </p:nvSpPr>
        <p:spPr>
          <a:xfrm>
            <a:off x="5085450" y="715476"/>
            <a:ext cx="1112700" cy="1111800"/>
          </a:xfrm>
          <a:prstGeom prst="flowChartConnector">
            <a:avLst/>
          </a:prstGeom>
          <a:solidFill>
            <a:srgbClr val="658DA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7" name="Google Shape;1227;p60"/>
          <p:cNvCxnSpPr>
            <a:stCxn id="1224" idx="6"/>
            <a:endCxn id="1226" idx="2"/>
          </p:cNvCxnSpPr>
          <p:nvPr/>
        </p:nvCxnSpPr>
        <p:spPr>
          <a:xfrm>
            <a:off x="3550500" y="1271376"/>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1228" name="Google Shape;1228;p60"/>
          <p:cNvCxnSpPr>
            <a:stCxn id="1226" idx="4"/>
            <a:endCxn id="1229" idx="0"/>
          </p:cNvCxnSpPr>
          <p:nvPr/>
        </p:nvCxnSpPr>
        <p:spPr>
          <a:xfrm rot="5400000">
            <a:off x="4105650" y="715626"/>
            <a:ext cx="424500" cy="2647800"/>
          </a:xfrm>
          <a:prstGeom prst="bentConnector3">
            <a:avLst>
              <a:gd fmla="val 49998" name="adj1"/>
            </a:avLst>
          </a:prstGeom>
          <a:noFill/>
          <a:ln cap="flat" cmpd="sng" w="9525">
            <a:solidFill>
              <a:srgbClr val="325D79"/>
            </a:solidFill>
            <a:prstDash val="solid"/>
            <a:round/>
            <a:headEnd len="med" w="med" type="none"/>
            <a:tailEnd len="med" w="med" type="none"/>
          </a:ln>
        </p:spPr>
      </p:cxnSp>
      <p:cxnSp>
        <p:nvCxnSpPr>
          <p:cNvPr id="1230" name="Google Shape;1230;p60"/>
          <p:cNvCxnSpPr>
            <a:stCxn id="1229" idx="6"/>
            <a:endCxn id="1225" idx="2"/>
          </p:cNvCxnSpPr>
          <p:nvPr/>
        </p:nvCxnSpPr>
        <p:spPr>
          <a:xfrm>
            <a:off x="3550500" y="28078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cxnSp>
        <p:nvCxnSpPr>
          <p:cNvPr id="1231" name="Google Shape;1231;p60"/>
          <p:cNvCxnSpPr>
            <a:stCxn id="1225" idx="4"/>
            <a:endCxn id="1232" idx="0"/>
          </p:cNvCxnSpPr>
          <p:nvPr/>
        </p:nvCxnSpPr>
        <p:spPr>
          <a:xfrm rot="5400000">
            <a:off x="4134450" y="2223275"/>
            <a:ext cx="366900" cy="2647800"/>
          </a:xfrm>
          <a:prstGeom prst="bentConnector3">
            <a:avLst>
              <a:gd fmla="val 49997" name="adj1"/>
            </a:avLst>
          </a:prstGeom>
          <a:noFill/>
          <a:ln cap="flat" cmpd="sng" w="9525">
            <a:solidFill>
              <a:srgbClr val="325D79"/>
            </a:solidFill>
            <a:prstDash val="solid"/>
            <a:round/>
            <a:headEnd len="med" w="med" type="none"/>
            <a:tailEnd len="med" w="med" type="none"/>
          </a:ln>
        </p:spPr>
      </p:cxnSp>
      <p:sp>
        <p:nvSpPr>
          <p:cNvPr id="1229" name="Google Shape;1229;p60"/>
          <p:cNvSpPr/>
          <p:nvPr/>
        </p:nvSpPr>
        <p:spPr>
          <a:xfrm>
            <a:off x="2437800" y="2251925"/>
            <a:ext cx="1112700" cy="1111800"/>
          </a:xfrm>
          <a:prstGeom prst="flowChartConnector">
            <a:avLst/>
          </a:prstGeom>
          <a:solidFill>
            <a:srgbClr val="1790A7"/>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0"/>
          <p:cNvSpPr/>
          <p:nvPr/>
        </p:nvSpPr>
        <p:spPr>
          <a:xfrm>
            <a:off x="2437800" y="3730725"/>
            <a:ext cx="1112700" cy="1111800"/>
          </a:xfrm>
          <a:prstGeom prst="flowChartConnector">
            <a:avLst/>
          </a:prstGeom>
          <a:solidFill>
            <a:srgbClr val="F4AB2B"/>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0"/>
          <p:cNvSpPr/>
          <p:nvPr/>
        </p:nvSpPr>
        <p:spPr>
          <a:xfrm>
            <a:off x="5085450" y="3730725"/>
            <a:ext cx="1112700" cy="1111800"/>
          </a:xfrm>
          <a:prstGeom prst="flowChartConnector">
            <a:avLst/>
          </a:prstGeom>
          <a:solidFill>
            <a:srgbClr val="F1625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4" name="Google Shape;1234;p60"/>
          <p:cNvCxnSpPr>
            <a:stCxn id="1232" idx="6"/>
            <a:endCxn id="1233" idx="2"/>
          </p:cNvCxnSpPr>
          <p:nvPr/>
        </p:nvCxnSpPr>
        <p:spPr>
          <a:xfrm>
            <a:off x="3550500" y="4286625"/>
            <a:ext cx="1535100" cy="600"/>
          </a:xfrm>
          <a:prstGeom prst="bentConnector3">
            <a:avLst>
              <a:gd fmla="val 50005" name="adj1"/>
            </a:avLst>
          </a:prstGeom>
          <a:noFill/>
          <a:ln cap="flat" cmpd="sng" w="9525">
            <a:solidFill>
              <a:srgbClr val="325D79"/>
            </a:solidFill>
            <a:prstDash val="solid"/>
            <a:round/>
            <a:headEnd len="med" w="med" type="none"/>
            <a:tailEnd len="med" w="med" type="none"/>
          </a:ln>
        </p:spPr>
      </p:cxnSp>
      <p:grpSp>
        <p:nvGrpSpPr>
          <p:cNvPr id="1235" name="Google Shape;1235;p60"/>
          <p:cNvGrpSpPr/>
          <p:nvPr/>
        </p:nvGrpSpPr>
        <p:grpSpPr>
          <a:xfrm>
            <a:off x="2941211" y="979498"/>
            <a:ext cx="345562" cy="371656"/>
            <a:chOff x="3054545" y="2899840"/>
            <a:chExt cx="320143" cy="392581"/>
          </a:xfrm>
        </p:grpSpPr>
        <p:sp>
          <p:nvSpPr>
            <p:cNvPr id="1236" name="Google Shape;1236;p60"/>
            <p:cNvSpPr/>
            <p:nvPr/>
          </p:nvSpPr>
          <p:spPr>
            <a:xfrm>
              <a:off x="3093981" y="2938162"/>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657E9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0"/>
            <p:cNvSpPr/>
            <p:nvPr/>
          </p:nvSpPr>
          <p:spPr>
            <a:xfrm>
              <a:off x="3348120" y="3052330"/>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0"/>
            <p:cNvSpPr/>
            <p:nvPr/>
          </p:nvSpPr>
          <p:spPr>
            <a:xfrm>
              <a:off x="3054545" y="3052330"/>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p:cNvSpPr/>
            <p:nvPr/>
          </p:nvSpPr>
          <p:spPr>
            <a:xfrm>
              <a:off x="3328020" y="2976260"/>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p:cNvSpPr/>
            <p:nvPr/>
          </p:nvSpPr>
          <p:spPr>
            <a:xfrm>
              <a:off x="3074645" y="3122825"/>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p:cNvSpPr/>
            <p:nvPr/>
          </p:nvSpPr>
          <p:spPr>
            <a:xfrm>
              <a:off x="3276797" y="2920068"/>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0"/>
            <p:cNvSpPr/>
            <p:nvPr/>
          </p:nvSpPr>
          <p:spPr>
            <a:xfrm>
              <a:off x="3207385" y="2899840"/>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0"/>
            <p:cNvSpPr/>
            <p:nvPr/>
          </p:nvSpPr>
          <p:spPr>
            <a:xfrm>
              <a:off x="3130041" y="2920291"/>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0"/>
            <p:cNvSpPr/>
            <p:nvPr/>
          </p:nvSpPr>
          <p:spPr>
            <a:xfrm>
              <a:off x="3074645" y="2975942"/>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0"/>
            <p:cNvSpPr/>
            <p:nvPr/>
          </p:nvSpPr>
          <p:spPr>
            <a:xfrm>
              <a:off x="3328753" y="3122602"/>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60"/>
          <p:cNvGrpSpPr/>
          <p:nvPr/>
        </p:nvGrpSpPr>
        <p:grpSpPr>
          <a:xfrm>
            <a:off x="2654526" y="1197234"/>
            <a:ext cx="367290" cy="371683"/>
            <a:chOff x="3950316" y="3820307"/>
            <a:chExt cx="369805" cy="353782"/>
          </a:xfrm>
        </p:grpSpPr>
        <p:sp>
          <p:nvSpPr>
            <p:cNvPr id="1247" name="Google Shape;1247;p60"/>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0"/>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0"/>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0"/>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60"/>
          <p:cNvSpPr/>
          <p:nvPr/>
        </p:nvSpPr>
        <p:spPr>
          <a:xfrm rot="-5400000">
            <a:off x="4186418" y="1164591"/>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0"/>
          <p:cNvSpPr txBox="1"/>
          <p:nvPr/>
        </p:nvSpPr>
        <p:spPr>
          <a:xfrm>
            <a:off x="280075" y="1002175"/>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Define the problem</a:t>
            </a:r>
            <a:endParaRPr sz="1800">
              <a:solidFill>
                <a:schemeClr val="dk2"/>
              </a:solidFill>
            </a:endParaRPr>
          </a:p>
        </p:txBody>
      </p:sp>
      <p:sp>
        <p:nvSpPr>
          <p:cNvPr id="1253" name="Google Shape;1253;p60"/>
          <p:cNvSpPr txBox="1"/>
          <p:nvPr/>
        </p:nvSpPr>
        <p:spPr>
          <a:xfrm>
            <a:off x="6272650" y="1061600"/>
            <a:ext cx="1758900" cy="461700"/>
          </a:xfrm>
          <a:prstGeom prst="rect">
            <a:avLst/>
          </a:prstGeom>
          <a:solidFill>
            <a:srgbClr val="B1D4E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Collection</a:t>
            </a:r>
            <a:endParaRPr sz="1800">
              <a:solidFill>
                <a:schemeClr val="dk2"/>
              </a:solidFill>
            </a:endParaRPr>
          </a:p>
        </p:txBody>
      </p:sp>
      <p:sp>
        <p:nvSpPr>
          <p:cNvPr id="1254" name="Google Shape;1254;p60"/>
          <p:cNvSpPr txBox="1"/>
          <p:nvPr/>
        </p:nvSpPr>
        <p:spPr>
          <a:xfrm>
            <a:off x="242500" y="2414050"/>
            <a:ext cx="18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Data Cleaning &amp; Preprocessing</a:t>
            </a:r>
            <a:endParaRPr sz="1800">
              <a:solidFill>
                <a:schemeClr val="dk2"/>
              </a:solidFill>
            </a:endParaRPr>
          </a:p>
        </p:txBody>
      </p:sp>
      <p:sp>
        <p:nvSpPr>
          <p:cNvPr id="1255" name="Google Shape;1255;p60"/>
          <p:cNvSpPr txBox="1"/>
          <p:nvPr/>
        </p:nvSpPr>
        <p:spPr>
          <a:xfrm>
            <a:off x="6198175" y="2567850"/>
            <a:ext cx="30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Exploratory Data Analysis</a:t>
            </a:r>
            <a:endParaRPr sz="1800">
              <a:solidFill>
                <a:schemeClr val="dk2"/>
              </a:solidFill>
            </a:endParaRPr>
          </a:p>
        </p:txBody>
      </p:sp>
      <p:sp>
        <p:nvSpPr>
          <p:cNvPr id="1256" name="Google Shape;1256;p60"/>
          <p:cNvSpPr txBox="1"/>
          <p:nvPr/>
        </p:nvSpPr>
        <p:spPr>
          <a:xfrm>
            <a:off x="280075" y="4056088"/>
            <a:ext cx="21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Modelling</a:t>
            </a:r>
            <a:endParaRPr sz="1800">
              <a:solidFill>
                <a:schemeClr val="dk2"/>
              </a:solidFill>
            </a:endParaRPr>
          </a:p>
        </p:txBody>
      </p:sp>
      <p:sp>
        <p:nvSpPr>
          <p:cNvPr id="1257" name="Google Shape;1257;p60"/>
          <p:cNvSpPr txBox="1"/>
          <p:nvPr/>
        </p:nvSpPr>
        <p:spPr>
          <a:xfrm>
            <a:off x="6198175" y="4074100"/>
            <a:ext cx="230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rPr>
              <a:t>Model Evaluation</a:t>
            </a:r>
            <a:endParaRPr sz="1800">
              <a:solidFill>
                <a:schemeClr val="dk2"/>
              </a:solidFill>
            </a:endParaRPr>
          </a:p>
        </p:txBody>
      </p:sp>
      <p:sp>
        <p:nvSpPr>
          <p:cNvPr id="1258" name="Google Shape;1258;p60"/>
          <p:cNvSpPr/>
          <p:nvPr/>
        </p:nvSpPr>
        <p:spPr>
          <a:xfrm rot="5400000">
            <a:off x="4200990" y="1923390"/>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0"/>
          <p:cNvSpPr/>
          <p:nvPr/>
        </p:nvSpPr>
        <p:spPr>
          <a:xfrm rot="-5400000">
            <a:off x="4218640" y="268907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0"/>
          <p:cNvSpPr/>
          <p:nvPr/>
        </p:nvSpPr>
        <p:spPr>
          <a:xfrm rot="5400000">
            <a:off x="4186415" y="3439102"/>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0"/>
          <p:cNvSpPr/>
          <p:nvPr/>
        </p:nvSpPr>
        <p:spPr>
          <a:xfrm rot="-5400000">
            <a:off x="4233715" y="4177327"/>
            <a:ext cx="384674" cy="219242"/>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2" name="Google Shape;1262;p60"/>
          <p:cNvPicPr preferRelativeResize="0"/>
          <p:nvPr/>
        </p:nvPicPr>
        <p:blipFill>
          <a:blip r:embed="rId3">
            <a:alphaModFix/>
          </a:blip>
          <a:stretch>
            <a:fillRect/>
          </a:stretch>
        </p:blipFill>
        <p:spPr>
          <a:xfrm>
            <a:off x="5314263" y="902738"/>
            <a:ext cx="695325" cy="742950"/>
          </a:xfrm>
          <a:prstGeom prst="rect">
            <a:avLst/>
          </a:prstGeom>
          <a:noFill/>
          <a:ln>
            <a:noFill/>
          </a:ln>
        </p:spPr>
      </p:pic>
      <p:pic>
        <p:nvPicPr>
          <p:cNvPr id="1263" name="Google Shape;1263;p60"/>
          <p:cNvPicPr preferRelativeResize="0"/>
          <p:nvPr/>
        </p:nvPicPr>
        <p:blipFill>
          <a:blip r:embed="rId4">
            <a:alphaModFix/>
          </a:blip>
          <a:stretch>
            <a:fillRect/>
          </a:stretch>
        </p:blipFill>
        <p:spPr>
          <a:xfrm>
            <a:off x="2654513" y="2431975"/>
            <a:ext cx="676275" cy="733425"/>
          </a:xfrm>
          <a:prstGeom prst="rect">
            <a:avLst/>
          </a:prstGeom>
          <a:noFill/>
          <a:ln>
            <a:noFill/>
          </a:ln>
        </p:spPr>
      </p:pic>
      <p:pic>
        <p:nvPicPr>
          <p:cNvPr id="1264" name="Google Shape;1264;p60"/>
          <p:cNvPicPr preferRelativeResize="0"/>
          <p:nvPr/>
        </p:nvPicPr>
        <p:blipFill>
          <a:blip r:embed="rId5">
            <a:alphaModFix/>
          </a:blip>
          <a:stretch>
            <a:fillRect/>
          </a:stretch>
        </p:blipFill>
        <p:spPr>
          <a:xfrm>
            <a:off x="5279300" y="2431963"/>
            <a:ext cx="714375" cy="733425"/>
          </a:xfrm>
          <a:prstGeom prst="rect">
            <a:avLst/>
          </a:prstGeom>
          <a:noFill/>
          <a:ln>
            <a:noFill/>
          </a:ln>
        </p:spPr>
      </p:pic>
      <p:pic>
        <p:nvPicPr>
          <p:cNvPr id="1265" name="Google Shape;1265;p60"/>
          <p:cNvPicPr preferRelativeResize="0"/>
          <p:nvPr/>
        </p:nvPicPr>
        <p:blipFill>
          <a:blip r:embed="rId6">
            <a:alphaModFix/>
          </a:blip>
          <a:stretch>
            <a:fillRect/>
          </a:stretch>
        </p:blipFill>
        <p:spPr>
          <a:xfrm>
            <a:off x="5269763" y="3924988"/>
            <a:ext cx="733425" cy="723900"/>
          </a:xfrm>
          <a:prstGeom prst="rect">
            <a:avLst/>
          </a:prstGeom>
          <a:noFill/>
          <a:ln>
            <a:noFill/>
          </a:ln>
        </p:spPr>
      </p:pic>
      <p:grpSp>
        <p:nvGrpSpPr>
          <p:cNvPr id="1266" name="Google Shape;1266;p60"/>
          <p:cNvGrpSpPr/>
          <p:nvPr/>
        </p:nvGrpSpPr>
        <p:grpSpPr>
          <a:xfrm>
            <a:off x="2635463" y="4028459"/>
            <a:ext cx="714391" cy="522925"/>
            <a:chOff x="7009649" y="1541981"/>
            <a:chExt cx="524940" cy="320655"/>
          </a:xfrm>
        </p:grpSpPr>
        <p:sp>
          <p:nvSpPr>
            <p:cNvPr id="1267" name="Google Shape;1267;p60"/>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60"/>
          <p:cNvSpPr txBox="1"/>
          <p:nvPr/>
        </p:nvSpPr>
        <p:spPr>
          <a:xfrm>
            <a:off x="3131650" y="554888"/>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276" name="Google Shape;1276;p60"/>
          <p:cNvSpPr txBox="1"/>
          <p:nvPr/>
        </p:nvSpPr>
        <p:spPr>
          <a:xfrm>
            <a:off x="5828600" y="5549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277" name="Google Shape;1277;p60"/>
          <p:cNvSpPr txBox="1"/>
          <p:nvPr/>
        </p:nvSpPr>
        <p:spPr>
          <a:xfrm>
            <a:off x="3131650" y="211660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278" name="Google Shape;1278;p60"/>
          <p:cNvSpPr txBox="1"/>
          <p:nvPr/>
        </p:nvSpPr>
        <p:spPr>
          <a:xfrm>
            <a:off x="5641800" y="2038913"/>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279" name="Google Shape;1279;p60"/>
          <p:cNvSpPr txBox="1"/>
          <p:nvPr/>
        </p:nvSpPr>
        <p:spPr>
          <a:xfrm>
            <a:off x="3131650" y="3603550"/>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
        <p:nvSpPr>
          <p:cNvPr id="1280" name="Google Shape;1280;p60"/>
          <p:cNvSpPr txBox="1"/>
          <p:nvPr/>
        </p:nvSpPr>
        <p:spPr>
          <a:xfrm>
            <a:off x="5762075" y="3564713"/>
            <a:ext cx="841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800">
                <a:solidFill>
                  <a:schemeClr val="dk2"/>
                </a:solidFill>
              </a:rPr>
              <a:t>✅</a:t>
            </a:r>
            <a:endParaRPr sz="38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284" name="Shape 1284"/>
        <p:cNvGrpSpPr/>
        <p:nvPr/>
      </p:nvGrpSpPr>
      <p:grpSpPr>
        <a:xfrm>
          <a:off x="0" y="0"/>
          <a:ext cx="0" cy="0"/>
          <a:chOff x="0" y="0"/>
          <a:chExt cx="0" cy="0"/>
        </a:xfrm>
      </p:grpSpPr>
      <p:sp>
        <p:nvSpPr>
          <p:cNvPr id="1285" name="Google Shape;1285;p61"/>
          <p:cNvSpPr txBox="1"/>
          <p:nvPr>
            <p:ph type="ctrTitle"/>
          </p:nvPr>
        </p:nvSpPr>
        <p:spPr>
          <a:xfrm>
            <a:off x="720000" y="1918925"/>
            <a:ext cx="67920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Limitations of the Model</a:t>
            </a:r>
            <a:endParaRPr b="1" sz="4280">
              <a:solidFill>
                <a:srgbClr val="FFF1E0"/>
              </a:solidFill>
              <a:latin typeface="Helvetica Neue"/>
              <a:ea typeface="Helvetica Neue"/>
              <a:cs typeface="Helvetica Neue"/>
              <a:sym typeface="Helvetica Neue"/>
            </a:endParaRPr>
          </a:p>
        </p:txBody>
      </p:sp>
      <p:cxnSp>
        <p:nvCxnSpPr>
          <p:cNvPr id="1286" name="Google Shape;1286;p61"/>
          <p:cNvCxnSpPr/>
          <p:nvPr/>
        </p:nvCxnSpPr>
        <p:spPr>
          <a:xfrm flipH="1">
            <a:off x="2777700" y="25927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287" name="Google Shape;1287;p61"/>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288" name="Google Shape;1288;p61"/>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90" name="Shape 90"/>
        <p:cNvGrpSpPr/>
        <p:nvPr/>
      </p:nvGrpSpPr>
      <p:grpSpPr>
        <a:xfrm>
          <a:off x="0" y="0"/>
          <a:ext cx="0" cy="0"/>
          <a:chOff x="0" y="0"/>
          <a:chExt cx="0" cy="0"/>
        </a:xfrm>
      </p:grpSpPr>
      <p:pic>
        <p:nvPicPr>
          <p:cNvPr id="91" name="Google Shape;91;p17"/>
          <p:cNvPicPr preferRelativeResize="0"/>
          <p:nvPr/>
        </p:nvPicPr>
        <p:blipFill>
          <a:blip r:embed="rId3">
            <a:alphaModFix amt="45000"/>
          </a:blip>
          <a:stretch>
            <a:fillRect/>
          </a:stretch>
        </p:blipFill>
        <p:spPr>
          <a:xfrm>
            <a:off x="4304675" y="2588775"/>
            <a:ext cx="5370825" cy="3583650"/>
          </a:xfrm>
          <a:prstGeom prst="rect">
            <a:avLst/>
          </a:prstGeom>
          <a:noFill/>
          <a:ln>
            <a:noFill/>
          </a:ln>
        </p:spPr>
      </p:pic>
      <p:pic>
        <p:nvPicPr>
          <p:cNvPr id="92" name="Google Shape;92;p17"/>
          <p:cNvPicPr preferRelativeResize="0"/>
          <p:nvPr/>
        </p:nvPicPr>
        <p:blipFill>
          <a:blip r:embed="rId4">
            <a:alphaModFix amt="50000"/>
          </a:blip>
          <a:stretch>
            <a:fillRect/>
          </a:stretch>
        </p:blipFill>
        <p:spPr>
          <a:xfrm>
            <a:off x="1054025" y="2005325"/>
            <a:ext cx="3939299" cy="4285150"/>
          </a:xfrm>
          <a:prstGeom prst="rect">
            <a:avLst/>
          </a:prstGeom>
          <a:noFill/>
          <a:ln>
            <a:noFill/>
          </a:ln>
        </p:spPr>
      </p:pic>
      <p:sp>
        <p:nvSpPr>
          <p:cNvPr id="93" name="Google Shape;93;p17"/>
          <p:cNvSpPr txBox="1"/>
          <p:nvPr>
            <p:ph type="ctrTitle"/>
          </p:nvPr>
        </p:nvSpPr>
        <p:spPr>
          <a:xfrm>
            <a:off x="1373200" y="2069175"/>
            <a:ext cx="25581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lang="en-GB" sz="4280">
                <a:solidFill>
                  <a:srgbClr val="FFF1E0"/>
                </a:solidFill>
                <a:latin typeface="Helvetica Neue"/>
                <a:ea typeface="Helvetica Neue"/>
                <a:cs typeface="Helvetica Neue"/>
                <a:sym typeface="Helvetica Neue"/>
              </a:rPr>
              <a:t>Work life</a:t>
            </a:r>
            <a:endParaRPr sz="4280">
              <a:solidFill>
                <a:srgbClr val="FFF1E0"/>
              </a:solidFill>
              <a:latin typeface="Helvetica Neue"/>
              <a:ea typeface="Helvetica Neue"/>
              <a:cs typeface="Helvetica Neue"/>
              <a:sym typeface="Helvetica Neue"/>
            </a:endParaRPr>
          </a:p>
        </p:txBody>
      </p:sp>
      <p:cxnSp>
        <p:nvCxnSpPr>
          <p:cNvPr id="94" name="Google Shape;94;p17"/>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95" name="Google Shape;95;p17"/>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96" name="Google Shape;96;p17"/>
          <p:cNvCxnSpPr/>
          <p:nvPr/>
        </p:nvCxnSpPr>
        <p:spPr>
          <a:xfrm rot="10800000">
            <a:off x="4504050" y="1274775"/>
            <a:ext cx="0" cy="31446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sp>
        <p:nvSpPr>
          <p:cNvPr id="97" name="Google Shape;97;p17"/>
          <p:cNvSpPr txBox="1"/>
          <p:nvPr>
            <p:ph type="ctrTitle"/>
          </p:nvPr>
        </p:nvSpPr>
        <p:spPr>
          <a:xfrm>
            <a:off x="5213500" y="2069175"/>
            <a:ext cx="29268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lang="en-GB" sz="4280">
                <a:solidFill>
                  <a:srgbClr val="FFF1E0"/>
                </a:solidFill>
                <a:latin typeface="Helvetica Neue"/>
                <a:ea typeface="Helvetica Neue"/>
                <a:cs typeface="Helvetica Neue"/>
                <a:sym typeface="Helvetica Neue"/>
              </a:rPr>
              <a:t>Parenting</a:t>
            </a:r>
            <a:endParaRPr sz="4280">
              <a:solidFill>
                <a:srgbClr val="FFF1E0"/>
              </a:solidFill>
              <a:latin typeface="Helvetica Neue"/>
              <a:ea typeface="Helvetica Neue"/>
              <a:cs typeface="Helvetica Neue"/>
              <a:sym typeface="Helvetica Neue"/>
            </a:endParaRPr>
          </a:p>
        </p:txBody>
      </p:sp>
      <p:sp>
        <p:nvSpPr>
          <p:cNvPr id="98" name="Google Shape;98;p17"/>
          <p:cNvSpPr txBox="1"/>
          <p:nvPr>
            <p:ph type="ctrTitle"/>
          </p:nvPr>
        </p:nvSpPr>
        <p:spPr>
          <a:xfrm>
            <a:off x="3302700" y="528975"/>
            <a:ext cx="25386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Mothers</a:t>
            </a:r>
            <a:endParaRPr b="1" sz="4280">
              <a:solidFill>
                <a:srgbClr val="FFF1E0"/>
              </a:solidFill>
              <a:latin typeface="Helvetica Neue"/>
              <a:ea typeface="Helvetica Neue"/>
              <a:cs typeface="Helvetica Neue"/>
              <a:sym typeface="Helvetica Neue"/>
            </a:endParaRPr>
          </a:p>
        </p:txBody>
      </p:sp>
    </p:spTree>
  </p:cSld>
  <p:clrMapOvr>
    <a:masterClrMapping/>
  </p:clrMapOvr>
  <mc:AlternateContent>
    <mc:Choice Requires="p14">
      <p:transition spd="slow" p14:dur="9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292" name="Shape 1292"/>
        <p:cNvGrpSpPr/>
        <p:nvPr/>
      </p:nvGrpSpPr>
      <p:grpSpPr>
        <a:xfrm>
          <a:off x="0" y="0"/>
          <a:ext cx="0" cy="0"/>
          <a:chOff x="0" y="0"/>
          <a:chExt cx="0" cy="0"/>
        </a:xfrm>
      </p:grpSpPr>
      <p:sp>
        <p:nvSpPr>
          <p:cNvPr id="1293" name="Google Shape;1293;p62"/>
          <p:cNvSpPr txBox="1"/>
          <p:nvPr>
            <p:ph type="ctrTitle"/>
          </p:nvPr>
        </p:nvSpPr>
        <p:spPr>
          <a:xfrm>
            <a:off x="185275" y="316575"/>
            <a:ext cx="7715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Limitations of the Model</a:t>
            </a:r>
            <a:endParaRPr b="1" sz="4280">
              <a:solidFill>
                <a:srgbClr val="FFF1E0"/>
              </a:solidFill>
              <a:latin typeface="Helvetica Neue"/>
              <a:ea typeface="Helvetica Neue"/>
              <a:cs typeface="Helvetica Neue"/>
              <a:sym typeface="Helvetica Neue"/>
            </a:endParaRPr>
          </a:p>
        </p:txBody>
      </p:sp>
      <p:cxnSp>
        <p:nvCxnSpPr>
          <p:cNvPr id="1294" name="Google Shape;1294;p62"/>
          <p:cNvCxnSpPr/>
          <p:nvPr/>
        </p:nvCxnSpPr>
        <p:spPr>
          <a:xfrm flipH="1">
            <a:off x="1558500" y="9925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295" name="Google Shape;1295;p62"/>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296" name="Google Shape;1296;p62"/>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1297" name="Google Shape;1297;p62"/>
          <p:cNvSpPr txBox="1"/>
          <p:nvPr/>
        </p:nvSpPr>
        <p:spPr>
          <a:xfrm>
            <a:off x="358550" y="1301863"/>
            <a:ext cx="8259300" cy="349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AutoNum type="arabicParenR"/>
            </a:pPr>
            <a:r>
              <a:rPr b="1" lang="en-GB" sz="1800">
                <a:solidFill>
                  <a:schemeClr val="dk2"/>
                </a:solidFill>
              </a:rPr>
              <a:t>Unable to identify localized words</a:t>
            </a:r>
            <a:endParaRPr b="1" sz="1800">
              <a:solidFill>
                <a:schemeClr val="dk2"/>
              </a:solidFill>
            </a:endParaRPr>
          </a:p>
          <a:p>
            <a:pPr indent="0" lvl="0" marL="450000" rtl="0" algn="l">
              <a:spcBef>
                <a:spcPts val="0"/>
              </a:spcBef>
              <a:spcAft>
                <a:spcPts val="0"/>
              </a:spcAft>
              <a:buNone/>
            </a:pPr>
            <a:r>
              <a:rPr lang="en-GB" sz="1800">
                <a:solidFill>
                  <a:schemeClr val="dk2"/>
                </a:solidFill>
              </a:rPr>
              <a:t>	The model was trained on data from the global subreddits r/daddit and r/Mummit</a:t>
            </a:r>
            <a:endParaRPr b="1" sz="1800">
              <a:solidFill>
                <a:schemeClr val="dk2"/>
              </a:solidFill>
            </a:endParaRPr>
          </a:p>
          <a:p>
            <a:pPr indent="0" lvl="0" marL="0" rtl="0" algn="l">
              <a:spcBef>
                <a:spcPts val="0"/>
              </a:spcBef>
              <a:spcAft>
                <a:spcPts val="0"/>
              </a:spcAft>
              <a:buNone/>
            </a:pPr>
            <a:r>
              <a:t/>
            </a:r>
            <a:endParaRPr sz="1800">
              <a:solidFill>
                <a:schemeClr val="dk2"/>
              </a:solidFill>
            </a:endParaRPr>
          </a:p>
          <a:p>
            <a:pPr indent="-450000" lvl="0" marL="450000" rtl="0" algn="l">
              <a:spcBef>
                <a:spcPts val="0"/>
              </a:spcBef>
              <a:spcAft>
                <a:spcPts val="0"/>
              </a:spcAft>
              <a:buNone/>
            </a:pPr>
            <a:r>
              <a:rPr b="1" lang="en-GB" sz="1800">
                <a:solidFill>
                  <a:schemeClr val="dk2"/>
                </a:solidFill>
              </a:rPr>
              <a:t>2)	Performance of the model is constrained by limitations in the selected models.</a:t>
            </a:r>
            <a:endParaRPr b="1" sz="1800">
              <a:solidFill>
                <a:schemeClr val="dk2"/>
              </a:solidFill>
            </a:endParaRPr>
          </a:p>
          <a:p>
            <a:pPr indent="0" lvl="0" marL="0" rtl="0" algn="l">
              <a:spcBef>
                <a:spcPts val="0"/>
              </a:spcBef>
              <a:spcAft>
                <a:spcPts val="0"/>
              </a:spcAft>
              <a:buNone/>
            </a:pPr>
            <a:r>
              <a:rPr b="1" lang="en-GB" sz="1800">
                <a:solidFill>
                  <a:schemeClr val="dk2"/>
                </a:solidFill>
              </a:rPr>
              <a:t>	</a:t>
            </a:r>
            <a:r>
              <a:rPr lang="en-GB" sz="1800">
                <a:solidFill>
                  <a:schemeClr val="dk2"/>
                </a:solidFill>
              </a:rPr>
              <a:t>Exhaustive tuning did not yield substantial improvements.</a:t>
            </a:r>
            <a:endParaRPr sz="1800">
              <a:solidFill>
                <a:schemeClr val="dk2"/>
              </a:solidFill>
            </a:endParaRPr>
          </a:p>
          <a:p>
            <a:pPr indent="0" lvl="0" marL="0" rtl="0" algn="l">
              <a:spcBef>
                <a:spcPts val="0"/>
              </a:spcBef>
              <a:spcAft>
                <a:spcPts val="0"/>
              </a:spcAft>
              <a:buNone/>
            </a:pPr>
            <a:r>
              <a:t/>
            </a:r>
            <a:endParaRPr b="1" sz="1800">
              <a:solidFill>
                <a:schemeClr val="dk2"/>
              </a:solidFill>
            </a:endParaRPr>
          </a:p>
          <a:p>
            <a:pPr indent="0" lvl="0" marL="0" rtl="0" algn="l">
              <a:spcBef>
                <a:spcPts val="0"/>
              </a:spcBef>
              <a:spcAft>
                <a:spcPts val="0"/>
              </a:spcAft>
              <a:buNone/>
            </a:pPr>
            <a:r>
              <a:rPr b="1" lang="en-GB" sz="1800">
                <a:solidFill>
                  <a:schemeClr val="dk2"/>
                </a:solidFill>
              </a:rPr>
              <a:t>	</a:t>
            </a:r>
            <a:endParaRPr b="1" sz="1800">
              <a:solidFill>
                <a:schemeClr val="dk2"/>
              </a:solidFill>
            </a:endParaRPr>
          </a:p>
          <a:p>
            <a:pPr indent="0" lvl="0" marL="0" rtl="0" algn="l">
              <a:spcBef>
                <a:spcPts val="0"/>
              </a:spcBef>
              <a:spcAft>
                <a:spcPts val="0"/>
              </a:spcAft>
              <a:buNone/>
            </a:pPr>
            <a:r>
              <a:rPr b="1" lang="en-GB" sz="1800">
                <a:solidFill>
                  <a:schemeClr val="dk2"/>
                </a:solidFill>
              </a:rPr>
              <a:t>	</a:t>
            </a:r>
            <a:endParaRPr b="1" sz="1800">
              <a:solidFill>
                <a:schemeClr val="dk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301" name="Shape 1301"/>
        <p:cNvGrpSpPr/>
        <p:nvPr/>
      </p:nvGrpSpPr>
      <p:grpSpPr>
        <a:xfrm>
          <a:off x="0" y="0"/>
          <a:ext cx="0" cy="0"/>
          <a:chOff x="0" y="0"/>
          <a:chExt cx="0" cy="0"/>
        </a:xfrm>
      </p:grpSpPr>
      <p:sp>
        <p:nvSpPr>
          <p:cNvPr id="1302" name="Google Shape;1302;p63"/>
          <p:cNvSpPr/>
          <p:nvPr/>
        </p:nvSpPr>
        <p:spPr>
          <a:xfrm>
            <a:off x="6729756" y="1921380"/>
            <a:ext cx="1726500" cy="635700"/>
          </a:xfrm>
          <a:prstGeom prst="roundRect">
            <a:avLst>
              <a:gd fmla="val 16667" name="adj"/>
            </a:avLst>
          </a:prstGeom>
          <a:solidFill>
            <a:srgbClr val="B1D4E0"/>
          </a:solidFill>
          <a:ln cap="flat" cmpd="sng" w="38100">
            <a:solidFill>
              <a:srgbClr val="3E67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1E0"/>
              </a:solidFill>
            </a:endParaRPr>
          </a:p>
        </p:txBody>
      </p:sp>
      <p:sp>
        <p:nvSpPr>
          <p:cNvPr id="1303" name="Google Shape;1303;p63"/>
          <p:cNvSpPr/>
          <p:nvPr/>
        </p:nvSpPr>
        <p:spPr>
          <a:xfrm>
            <a:off x="4061500" y="1921380"/>
            <a:ext cx="1726500" cy="635700"/>
          </a:xfrm>
          <a:prstGeom prst="roundRect">
            <a:avLst>
              <a:gd fmla="val 16667" name="adj"/>
            </a:avLst>
          </a:prstGeom>
          <a:solidFill>
            <a:srgbClr val="B1D4E0"/>
          </a:solidFill>
          <a:ln cap="flat" cmpd="sng" w="38100">
            <a:solidFill>
              <a:srgbClr val="3E675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1E0"/>
              </a:solidFill>
            </a:endParaRPr>
          </a:p>
        </p:txBody>
      </p:sp>
      <p:sp>
        <p:nvSpPr>
          <p:cNvPr id="1304" name="Google Shape;1304;p63"/>
          <p:cNvSpPr txBox="1"/>
          <p:nvPr>
            <p:ph type="ctrTitle"/>
          </p:nvPr>
        </p:nvSpPr>
        <p:spPr>
          <a:xfrm>
            <a:off x="4163978" y="2029378"/>
            <a:ext cx="1732800" cy="5016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lang="en-GB" sz="2880">
                <a:solidFill>
                  <a:srgbClr val="FFF1E0"/>
                </a:solidFill>
                <a:latin typeface="Helvetica Neue"/>
                <a:ea typeface="Helvetica Neue"/>
                <a:cs typeface="Helvetica Neue"/>
                <a:sym typeface="Helvetica Neue"/>
              </a:rPr>
              <a:t>Mothers</a:t>
            </a:r>
            <a:endParaRPr sz="2880">
              <a:solidFill>
                <a:srgbClr val="FFF1E0"/>
              </a:solidFill>
              <a:latin typeface="Helvetica Neue"/>
              <a:ea typeface="Helvetica Neue"/>
              <a:cs typeface="Helvetica Neue"/>
              <a:sym typeface="Helvetica Neue"/>
            </a:endParaRPr>
          </a:p>
        </p:txBody>
      </p:sp>
      <p:cxnSp>
        <p:nvCxnSpPr>
          <p:cNvPr id="1305" name="Google Shape;1305;p63"/>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306" name="Google Shape;1306;p63"/>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307" name="Google Shape;1307;p63"/>
          <p:cNvCxnSpPr/>
          <p:nvPr/>
        </p:nvCxnSpPr>
        <p:spPr>
          <a:xfrm rot="10800000">
            <a:off x="6284572" y="1491525"/>
            <a:ext cx="0" cy="21297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sp>
        <p:nvSpPr>
          <p:cNvPr id="1308" name="Google Shape;1308;p63"/>
          <p:cNvSpPr txBox="1"/>
          <p:nvPr>
            <p:ph type="ctrTitle"/>
          </p:nvPr>
        </p:nvSpPr>
        <p:spPr>
          <a:xfrm>
            <a:off x="6919912" y="2029378"/>
            <a:ext cx="1982400" cy="5016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lang="en-GB" sz="2880">
                <a:solidFill>
                  <a:srgbClr val="FFF1E0"/>
                </a:solidFill>
                <a:latin typeface="Helvetica Neue"/>
                <a:ea typeface="Helvetica Neue"/>
                <a:cs typeface="Helvetica Neue"/>
                <a:sym typeface="Helvetica Neue"/>
              </a:rPr>
              <a:t>Fathers</a:t>
            </a:r>
            <a:endParaRPr sz="2880">
              <a:solidFill>
                <a:srgbClr val="FFF1E0"/>
              </a:solidFill>
              <a:latin typeface="Helvetica Neue"/>
              <a:ea typeface="Helvetica Neue"/>
              <a:cs typeface="Helvetica Neue"/>
              <a:sym typeface="Helvetica Neue"/>
            </a:endParaRPr>
          </a:p>
        </p:txBody>
      </p:sp>
      <p:sp>
        <p:nvSpPr>
          <p:cNvPr id="1309" name="Google Shape;1309;p63"/>
          <p:cNvSpPr txBox="1"/>
          <p:nvPr>
            <p:ph type="ctrTitle"/>
          </p:nvPr>
        </p:nvSpPr>
        <p:spPr>
          <a:xfrm>
            <a:off x="5038106" y="986175"/>
            <a:ext cx="2613600" cy="5016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2880">
                <a:solidFill>
                  <a:srgbClr val="FFF1E0"/>
                </a:solidFill>
                <a:latin typeface="Helvetica Neue"/>
                <a:ea typeface="Helvetica Neue"/>
                <a:cs typeface="Helvetica Neue"/>
                <a:sym typeface="Helvetica Neue"/>
              </a:rPr>
              <a:t>Classification</a:t>
            </a:r>
            <a:endParaRPr b="1" sz="2880">
              <a:solidFill>
                <a:srgbClr val="FFF1E0"/>
              </a:solidFill>
              <a:latin typeface="Helvetica Neue"/>
              <a:ea typeface="Helvetica Neue"/>
              <a:cs typeface="Helvetica Neue"/>
              <a:sym typeface="Helvetica Neue"/>
            </a:endParaRPr>
          </a:p>
        </p:txBody>
      </p:sp>
      <p:pic>
        <p:nvPicPr>
          <p:cNvPr descr="Singapore Man Images – Browse 14,814 Stock Photos, Vectors, and Video |  Adobe Stock" id="1310" name="Google Shape;1310;p63"/>
          <p:cNvPicPr preferRelativeResize="0"/>
          <p:nvPr/>
        </p:nvPicPr>
        <p:blipFill rotWithShape="1">
          <a:blip r:embed="rId3">
            <a:alphaModFix/>
          </a:blip>
          <a:srcRect b="7308" l="22634" r="18496" t="7308"/>
          <a:stretch/>
        </p:blipFill>
        <p:spPr>
          <a:xfrm>
            <a:off x="820500" y="1129311"/>
            <a:ext cx="2982425" cy="2883875"/>
          </a:xfrm>
          <a:prstGeom prst="rect">
            <a:avLst/>
          </a:prstGeom>
          <a:noFill/>
          <a:ln cap="flat" cmpd="sng" w="114300">
            <a:solidFill>
              <a:srgbClr val="FFF1E0"/>
            </a:solidFill>
            <a:prstDash val="solid"/>
            <a:round/>
            <a:headEnd len="sm" w="sm" type="none"/>
            <a:tailEnd len="sm" w="sm" type="none"/>
          </a:ln>
        </p:spPr>
      </p:pic>
      <p:sp>
        <p:nvSpPr>
          <p:cNvPr id="1311" name="Google Shape;1311;p63"/>
          <p:cNvSpPr/>
          <p:nvPr/>
        </p:nvSpPr>
        <p:spPr>
          <a:xfrm>
            <a:off x="3973900" y="1886800"/>
            <a:ext cx="1901700" cy="746400"/>
          </a:xfrm>
          <a:prstGeom prst="ellipse">
            <a:avLst/>
          </a:prstGeom>
          <a:noFill/>
          <a:ln cap="flat" cmpd="sng" w="76200">
            <a:solidFill>
              <a:srgbClr val="F1625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100"/>
                                        <p:tgtEl>
                                          <p:spTgt spid="1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315" name="Shape 1315"/>
        <p:cNvGrpSpPr/>
        <p:nvPr/>
      </p:nvGrpSpPr>
      <p:grpSpPr>
        <a:xfrm>
          <a:off x="0" y="0"/>
          <a:ext cx="0" cy="0"/>
          <a:chOff x="0" y="0"/>
          <a:chExt cx="0" cy="0"/>
        </a:xfrm>
      </p:grpSpPr>
      <p:sp>
        <p:nvSpPr>
          <p:cNvPr id="1316" name="Google Shape;1316;p64"/>
          <p:cNvSpPr txBox="1"/>
          <p:nvPr>
            <p:ph type="ctrTitle"/>
          </p:nvPr>
        </p:nvSpPr>
        <p:spPr>
          <a:xfrm>
            <a:off x="741219" y="2044750"/>
            <a:ext cx="7101900" cy="4893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2780">
                <a:solidFill>
                  <a:srgbClr val="FFF1E0"/>
                </a:solidFill>
                <a:latin typeface="Helvetica Neue"/>
                <a:ea typeface="Helvetica Neue"/>
                <a:cs typeface="Helvetica Neue"/>
                <a:sym typeface="Helvetica Neue"/>
              </a:rPr>
              <a:t>How can we apply this Classifier model?</a:t>
            </a:r>
            <a:endParaRPr b="1" sz="2780">
              <a:solidFill>
                <a:srgbClr val="FFF1E0"/>
              </a:solidFill>
              <a:latin typeface="Helvetica Neue"/>
              <a:ea typeface="Helvetica Neue"/>
              <a:cs typeface="Helvetica Neue"/>
              <a:sym typeface="Helvetica Neue"/>
            </a:endParaRPr>
          </a:p>
        </p:txBody>
      </p:sp>
      <p:cxnSp>
        <p:nvCxnSpPr>
          <p:cNvPr id="1317" name="Google Shape;1317;p64"/>
          <p:cNvCxnSpPr/>
          <p:nvPr/>
        </p:nvCxnSpPr>
        <p:spPr>
          <a:xfrm flipH="1">
            <a:off x="2777700" y="25927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318" name="Google Shape;1318;p64"/>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319" name="Google Shape;1319;p64"/>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323" name="Shape 1323"/>
        <p:cNvGrpSpPr/>
        <p:nvPr/>
      </p:nvGrpSpPr>
      <p:grpSpPr>
        <a:xfrm>
          <a:off x="0" y="0"/>
          <a:ext cx="0" cy="0"/>
          <a:chOff x="0" y="0"/>
          <a:chExt cx="0" cy="0"/>
        </a:xfrm>
      </p:grpSpPr>
      <p:pic>
        <p:nvPicPr>
          <p:cNvPr id="1324" name="Google Shape;1324;p65"/>
          <p:cNvPicPr preferRelativeResize="0"/>
          <p:nvPr/>
        </p:nvPicPr>
        <p:blipFill>
          <a:blip r:embed="rId3">
            <a:alphaModFix amt="7000"/>
          </a:blip>
          <a:stretch>
            <a:fillRect/>
          </a:stretch>
        </p:blipFill>
        <p:spPr>
          <a:xfrm>
            <a:off x="-1111600" y="-303525"/>
            <a:ext cx="11025500" cy="5765801"/>
          </a:xfrm>
          <a:prstGeom prst="rect">
            <a:avLst/>
          </a:prstGeom>
          <a:noFill/>
          <a:ln>
            <a:noFill/>
          </a:ln>
        </p:spPr>
      </p:pic>
      <p:sp>
        <p:nvSpPr>
          <p:cNvPr id="1325" name="Google Shape;1325;p65"/>
          <p:cNvSpPr txBox="1"/>
          <p:nvPr>
            <p:ph type="ctrTitle"/>
          </p:nvPr>
        </p:nvSpPr>
        <p:spPr>
          <a:xfrm>
            <a:off x="1640200" y="3201925"/>
            <a:ext cx="57150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Afternoon Tea </a:t>
            </a:r>
            <a:r>
              <a:rPr b="1" lang="en-GB" sz="4280">
                <a:solidFill>
                  <a:srgbClr val="FFF1E0"/>
                </a:solidFill>
                <a:latin typeface="Helvetica Neue"/>
                <a:ea typeface="Helvetica Neue"/>
                <a:cs typeface="Helvetica Neue"/>
                <a:sym typeface="Helvetica Neue"/>
              </a:rPr>
              <a:t>🫖 App</a:t>
            </a:r>
            <a:endParaRPr b="1" sz="4280">
              <a:solidFill>
                <a:srgbClr val="FFF1E0"/>
              </a:solidFill>
              <a:latin typeface="Helvetica Neue"/>
              <a:ea typeface="Helvetica Neue"/>
              <a:cs typeface="Helvetica Neue"/>
              <a:sym typeface="Helvetica Neue"/>
            </a:endParaRPr>
          </a:p>
        </p:txBody>
      </p:sp>
      <p:cxnSp>
        <p:nvCxnSpPr>
          <p:cNvPr id="1326" name="Google Shape;1326;p65"/>
          <p:cNvCxnSpPr/>
          <p:nvPr/>
        </p:nvCxnSpPr>
        <p:spPr>
          <a:xfrm flipH="1">
            <a:off x="2485300" y="30600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327" name="Google Shape;1327;p65"/>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328" name="Google Shape;1328;p65"/>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id="1329" name="Google Shape;1329;p65"/>
          <p:cNvPicPr preferRelativeResize="0"/>
          <p:nvPr/>
        </p:nvPicPr>
        <p:blipFill>
          <a:blip r:embed="rId4">
            <a:alphaModFix/>
          </a:blip>
          <a:stretch>
            <a:fillRect/>
          </a:stretch>
        </p:blipFill>
        <p:spPr>
          <a:xfrm>
            <a:off x="1640200" y="1032913"/>
            <a:ext cx="5715000" cy="1905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333" name="Shape 1333"/>
        <p:cNvGrpSpPr/>
        <p:nvPr/>
      </p:nvGrpSpPr>
      <p:grpSpPr>
        <a:xfrm>
          <a:off x="0" y="0"/>
          <a:ext cx="0" cy="0"/>
          <a:chOff x="0" y="0"/>
          <a:chExt cx="0" cy="0"/>
        </a:xfrm>
      </p:grpSpPr>
      <p:pic>
        <p:nvPicPr>
          <p:cNvPr id="1334" name="Google Shape;1334;p66"/>
          <p:cNvPicPr preferRelativeResize="0"/>
          <p:nvPr/>
        </p:nvPicPr>
        <p:blipFill>
          <a:blip r:embed="rId3">
            <a:alphaModFix amt="7000"/>
          </a:blip>
          <a:stretch>
            <a:fillRect/>
          </a:stretch>
        </p:blipFill>
        <p:spPr>
          <a:xfrm>
            <a:off x="-1111600" y="-303525"/>
            <a:ext cx="11025500" cy="5765801"/>
          </a:xfrm>
          <a:prstGeom prst="rect">
            <a:avLst/>
          </a:prstGeom>
          <a:noFill/>
          <a:ln>
            <a:noFill/>
          </a:ln>
        </p:spPr>
      </p:pic>
      <p:sp>
        <p:nvSpPr>
          <p:cNvPr id="1335" name="Google Shape;1335;p66"/>
          <p:cNvSpPr txBox="1"/>
          <p:nvPr>
            <p:ph type="ctrTitle"/>
          </p:nvPr>
        </p:nvSpPr>
        <p:spPr>
          <a:xfrm>
            <a:off x="1922400" y="676096"/>
            <a:ext cx="5299200" cy="6246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3880">
                <a:solidFill>
                  <a:srgbClr val="FFF1E0"/>
                </a:solidFill>
                <a:latin typeface="Helvetica Neue"/>
                <a:ea typeface="Helvetica Neue"/>
                <a:cs typeface="Helvetica Neue"/>
                <a:sym typeface="Helvetica Neue"/>
              </a:rPr>
              <a:t>Afternoon Tea 🫖 App</a:t>
            </a:r>
            <a:endParaRPr b="1" sz="3880">
              <a:solidFill>
                <a:srgbClr val="FFF1E0"/>
              </a:solidFill>
              <a:latin typeface="Helvetica Neue"/>
              <a:ea typeface="Helvetica Neue"/>
              <a:cs typeface="Helvetica Neue"/>
              <a:sym typeface="Helvetica Neue"/>
            </a:endParaRPr>
          </a:p>
        </p:txBody>
      </p:sp>
      <p:cxnSp>
        <p:nvCxnSpPr>
          <p:cNvPr id="1336" name="Google Shape;1336;p66"/>
          <p:cNvCxnSpPr/>
          <p:nvPr/>
        </p:nvCxnSpPr>
        <p:spPr>
          <a:xfrm flipH="1">
            <a:off x="2656168" y="1282405"/>
            <a:ext cx="3882900" cy="84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337" name="Google Shape;1337;p66"/>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338" name="Google Shape;1338;p66"/>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id="1339" name="Google Shape;1339;p66"/>
          <p:cNvPicPr preferRelativeResize="0"/>
          <p:nvPr/>
        </p:nvPicPr>
        <p:blipFill>
          <a:blip r:embed="rId4">
            <a:alphaModFix/>
          </a:blip>
          <a:stretch>
            <a:fillRect/>
          </a:stretch>
        </p:blipFill>
        <p:spPr>
          <a:xfrm>
            <a:off x="497200" y="1590574"/>
            <a:ext cx="5299324" cy="1766262"/>
          </a:xfrm>
          <a:prstGeom prst="rect">
            <a:avLst/>
          </a:prstGeom>
          <a:noFill/>
          <a:ln>
            <a:noFill/>
          </a:ln>
        </p:spPr>
      </p:pic>
      <p:pic>
        <p:nvPicPr>
          <p:cNvPr id="1340" name="Google Shape;1340;p66"/>
          <p:cNvPicPr preferRelativeResize="0"/>
          <p:nvPr/>
        </p:nvPicPr>
        <p:blipFill>
          <a:blip r:embed="rId5">
            <a:alphaModFix/>
          </a:blip>
          <a:stretch>
            <a:fillRect/>
          </a:stretch>
        </p:blipFill>
        <p:spPr>
          <a:xfrm>
            <a:off x="6091700" y="1565723"/>
            <a:ext cx="1897775" cy="1897775"/>
          </a:xfrm>
          <a:prstGeom prst="rect">
            <a:avLst/>
          </a:prstGeom>
          <a:noFill/>
          <a:ln>
            <a:noFill/>
          </a:ln>
        </p:spPr>
      </p:pic>
      <p:sp>
        <p:nvSpPr>
          <p:cNvPr id="1341" name="Google Shape;1341;p66"/>
          <p:cNvSpPr txBox="1"/>
          <p:nvPr>
            <p:ph type="ctrTitle"/>
          </p:nvPr>
        </p:nvSpPr>
        <p:spPr>
          <a:xfrm>
            <a:off x="6246625" y="3576775"/>
            <a:ext cx="1740300" cy="6246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3880">
                <a:solidFill>
                  <a:srgbClr val="FFF1E0"/>
                </a:solidFill>
                <a:latin typeface="Helvetica Neue"/>
                <a:ea typeface="Helvetica Neue"/>
                <a:cs typeface="Helvetica Neue"/>
                <a:sym typeface="Helvetica Neue"/>
              </a:rPr>
              <a:t>Demo</a:t>
            </a:r>
            <a:endParaRPr b="1" sz="3880">
              <a:solidFill>
                <a:srgbClr val="FFF1E0"/>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345" name="Shape 1345"/>
        <p:cNvGrpSpPr/>
        <p:nvPr/>
      </p:nvGrpSpPr>
      <p:grpSpPr>
        <a:xfrm>
          <a:off x="0" y="0"/>
          <a:ext cx="0" cy="0"/>
          <a:chOff x="0" y="0"/>
          <a:chExt cx="0" cy="0"/>
        </a:xfrm>
      </p:grpSpPr>
      <p:pic>
        <p:nvPicPr>
          <p:cNvPr id="1346" name="Google Shape;1346;p67"/>
          <p:cNvPicPr preferRelativeResize="0"/>
          <p:nvPr/>
        </p:nvPicPr>
        <p:blipFill>
          <a:blip r:embed="rId3">
            <a:alphaModFix amt="7000"/>
          </a:blip>
          <a:stretch>
            <a:fillRect/>
          </a:stretch>
        </p:blipFill>
        <p:spPr>
          <a:xfrm>
            <a:off x="-1111600" y="-303525"/>
            <a:ext cx="11025500" cy="5765801"/>
          </a:xfrm>
          <a:prstGeom prst="rect">
            <a:avLst/>
          </a:prstGeom>
          <a:noFill/>
          <a:ln>
            <a:noFill/>
          </a:ln>
        </p:spPr>
      </p:pic>
      <p:cxnSp>
        <p:nvCxnSpPr>
          <p:cNvPr id="1347" name="Google Shape;1347;p67"/>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348" name="Google Shape;1348;p67"/>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pic>
        <p:nvPicPr>
          <p:cNvPr descr="Singapore Man Images – Browse 14,814 Stock Photos, Vectors, and Video |  Adobe Stock" id="1349" name="Google Shape;1349;p67"/>
          <p:cNvPicPr preferRelativeResize="0"/>
          <p:nvPr/>
        </p:nvPicPr>
        <p:blipFill rotWithShape="1">
          <a:blip r:embed="rId4">
            <a:alphaModFix/>
          </a:blip>
          <a:srcRect b="7308" l="22634" r="18496" t="7308"/>
          <a:stretch/>
        </p:blipFill>
        <p:spPr>
          <a:xfrm>
            <a:off x="820500" y="1129311"/>
            <a:ext cx="2982425" cy="2883875"/>
          </a:xfrm>
          <a:prstGeom prst="rect">
            <a:avLst/>
          </a:prstGeom>
          <a:noFill/>
          <a:ln cap="flat" cmpd="sng" w="114300">
            <a:solidFill>
              <a:srgbClr val="FFF1E0"/>
            </a:solidFill>
            <a:prstDash val="solid"/>
            <a:round/>
            <a:headEnd len="sm" w="sm" type="none"/>
            <a:tailEnd len="sm" w="sm" type="none"/>
          </a:ln>
        </p:spPr>
      </p:pic>
      <p:sp>
        <p:nvSpPr>
          <p:cNvPr id="1350" name="Google Shape;1350;p67"/>
          <p:cNvSpPr txBox="1"/>
          <p:nvPr>
            <p:ph type="ctrTitle"/>
          </p:nvPr>
        </p:nvSpPr>
        <p:spPr>
          <a:xfrm>
            <a:off x="4152175" y="1048025"/>
            <a:ext cx="3339300" cy="5163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3000">
                <a:solidFill>
                  <a:srgbClr val="FFF1E0"/>
                </a:solidFill>
                <a:latin typeface="Helvetica Neue"/>
                <a:ea typeface="Helvetica Neue"/>
                <a:cs typeface="Helvetica Neue"/>
                <a:sym typeface="Helvetica Neue"/>
              </a:rPr>
              <a:t>George, 33</a:t>
            </a:r>
            <a:endParaRPr b="1" sz="3000">
              <a:solidFill>
                <a:srgbClr val="FFF1E0"/>
              </a:solidFill>
              <a:latin typeface="Helvetica Neue"/>
              <a:ea typeface="Helvetica Neue"/>
              <a:cs typeface="Helvetica Neue"/>
              <a:sym typeface="Helvetica Neue"/>
            </a:endParaRPr>
          </a:p>
        </p:txBody>
      </p:sp>
      <p:sp>
        <p:nvSpPr>
          <p:cNvPr id="1351" name="Google Shape;1351;p67"/>
          <p:cNvSpPr txBox="1"/>
          <p:nvPr>
            <p:ph type="ctrTitle"/>
          </p:nvPr>
        </p:nvSpPr>
        <p:spPr>
          <a:xfrm>
            <a:off x="4187175" y="1498300"/>
            <a:ext cx="4478400" cy="3315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lang="en-GB" sz="1500">
                <a:solidFill>
                  <a:srgbClr val="FFF1E0"/>
                </a:solidFill>
                <a:latin typeface="Helvetica Neue"/>
                <a:ea typeface="Helvetica Neue"/>
                <a:cs typeface="Helvetica Neue"/>
                <a:sym typeface="Helvetica Neue"/>
              </a:rPr>
              <a:t>Campaign Strategist</a:t>
            </a:r>
            <a:endParaRPr sz="1500">
              <a:solidFill>
                <a:srgbClr val="FFF1E0"/>
              </a:solidFill>
              <a:latin typeface="Helvetica Neue"/>
              <a:ea typeface="Helvetica Neue"/>
              <a:cs typeface="Helvetica Neue"/>
              <a:sym typeface="Helvetica Neue"/>
            </a:endParaRPr>
          </a:p>
        </p:txBody>
      </p:sp>
      <p:sp>
        <p:nvSpPr>
          <p:cNvPr id="1352" name="Google Shape;1352;p67"/>
          <p:cNvSpPr txBox="1"/>
          <p:nvPr>
            <p:ph type="ctrTitle"/>
          </p:nvPr>
        </p:nvSpPr>
        <p:spPr>
          <a:xfrm>
            <a:off x="4317550" y="1850475"/>
            <a:ext cx="4478400" cy="14397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100000"/>
              </a:lnSpc>
              <a:spcBef>
                <a:spcPts val="0"/>
              </a:spcBef>
              <a:spcAft>
                <a:spcPts val="0"/>
              </a:spcAft>
              <a:buNone/>
            </a:pPr>
            <a:r>
              <a:t/>
            </a:r>
            <a:endParaRPr sz="1400">
              <a:solidFill>
                <a:srgbClr val="FFF1E0"/>
              </a:solidFill>
              <a:latin typeface="Helvetica Neue"/>
              <a:ea typeface="Helvetica Neue"/>
              <a:cs typeface="Helvetica Neue"/>
              <a:sym typeface="Helvetica Neue"/>
            </a:endParaRPr>
          </a:p>
          <a:p>
            <a:pPr indent="-317500" lvl="0" marL="457200" rtl="0" algn="l">
              <a:lnSpc>
                <a:spcPct val="100000"/>
              </a:lnSpc>
              <a:spcBef>
                <a:spcPts val="0"/>
              </a:spcBef>
              <a:spcAft>
                <a:spcPts val="0"/>
              </a:spcAft>
              <a:buClr>
                <a:srgbClr val="FFF1E0"/>
              </a:buClr>
              <a:buSzPts val="1400"/>
              <a:buFont typeface="Helvetica Neue"/>
              <a:buChar char="●"/>
            </a:pPr>
            <a:r>
              <a:rPr lang="en-GB" sz="1400">
                <a:solidFill>
                  <a:srgbClr val="FFF1E0"/>
                </a:solidFill>
                <a:latin typeface="Helvetica Neue"/>
                <a:ea typeface="Helvetica Neue"/>
                <a:cs typeface="Helvetica Neue"/>
                <a:sym typeface="Helvetica Neue"/>
              </a:rPr>
              <a:t>Had troubles classifying articles or post written by mothers.</a:t>
            </a:r>
            <a:endParaRPr sz="1400">
              <a:solidFill>
                <a:srgbClr val="FFF1E0"/>
              </a:solidFill>
              <a:latin typeface="Helvetica Neue"/>
              <a:ea typeface="Helvetica Neue"/>
              <a:cs typeface="Helvetica Neue"/>
              <a:sym typeface="Helvetica Neue"/>
            </a:endParaRPr>
          </a:p>
          <a:p>
            <a:pPr indent="-317500" lvl="0" marL="457200" rtl="0" algn="l">
              <a:lnSpc>
                <a:spcPct val="100000"/>
              </a:lnSpc>
              <a:spcBef>
                <a:spcPts val="0"/>
              </a:spcBef>
              <a:spcAft>
                <a:spcPts val="0"/>
              </a:spcAft>
              <a:buClr>
                <a:srgbClr val="FFF1E0"/>
              </a:buClr>
              <a:buSzPts val="1400"/>
              <a:buFont typeface="Helvetica Neue"/>
              <a:buChar char="●"/>
            </a:pPr>
            <a:r>
              <a:rPr lang="en-GB" sz="1400">
                <a:solidFill>
                  <a:srgbClr val="FFF1E0"/>
                </a:solidFill>
                <a:latin typeface="Helvetica Neue"/>
                <a:ea typeface="Helvetica Neue"/>
                <a:cs typeface="Helvetica Neue"/>
                <a:sym typeface="Helvetica Neue"/>
              </a:rPr>
              <a:t>Noticed that he and his team had discrepancies in the findings, complicating the analysis process. </a:t>
            </a:r>
            <a:endParaRPr sz="1400">
              <a:solidFill>
                <a:srgbClr val="FFF1E0"/>
              </a:solidFill>
              <a:latin typeface="Helvetica Neue"/>
              <a:ea typeface="Helvetica Neue"/>
              <a:cs typeface="Helvetica Neue"/>
              <a:sym typeface="Helvetica Neue"/>
            </a:endParaRPr>
          </a:p>
        </p:txBody>
      </p:sp>
      <p:pic>
        <p:nvPicPr>
          <p:cNvPr id="1353" name="Google Shape;1353;p67"/>
          <p:cNvPicPr preferRelativeResize="0"/>
          <p:nvPr/>
        </p:nvPicPr>
        <p:blipFill>
          <a:blip r:embed="rId5">
            <a:alphaModFix/>
          </a:blip>
          <a:stretch>
            <a:fillRect/>
          </a:stretch>
        </p:blipFill>
        <p:spPr>
          <a:xfrm>
            <a:off x="4181263" y="1940725"/>
            <a:ext cx="476675" cy="467725"/>
          </a:xfrm>
          <a:prstGeom prst="rect">
            <a:avLst/>
          </a:prstGeom>
          <a:noFill/>
          <a:ln>
            <a:noFill/>
          </a:ln>
        </p:spPr>
      </p:pic>
      <p:pic>
        <p:nvPicPr>
          <p:cNvPr id="1354" name="Google Shape;1354;p67"/>
          <p:cNvPicPr preferRelativeResize="0"/>
          <p:nvPr/>
        </p:nvPicPr>
        <p:blipFill>
          <a:blip r:embed="rId5">
            <a:alphaModFix/>
          </a:blip>
          <a:stretch>
            <a:fillRect/>
          </a:stretch>
        </p:blipFill>
        <p:spPr>
          <a:xfrm>
            <a:off x="4181263" y="2397925"/>
            <a:ext cx="476675" cy="467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53"/>
                                        </p:tgtEl>
                                        <p:attrNameLst>
                                          <p:attrName>style.visibility</p:attrName>
                                        </p:attrNameLst>
                                      </p:cBhvr>
                                      <p:to>
                                        <p:strVal val="visible"/>
                                      </p:to>
                                    </p:set>
                                    <p:anim calcmode="lin" valueType="num">
                                      <p:cBhvr additive="base">
                                        <p:cTn dur="400"/>
                                        <p:tgtEl>
                                          <p:spTgt spid="1353"/>
                                        </p:tgtEl>
                                        <p:attrNameLst>
                                          <p:attrName>ppt_w</p:attrName>
                                        </p:attrNameLst>
                                      </p:cBhvr>
                                      <p:tavLst>
                                        <p:tav fmla="" tm="0">
                                          <p:val>
                                            <p:strVal val="0"/>
                                          </p:val>
                                        </p:tav>
                                        <p:tav fmla="" tm="100000">
                                          <p:val>
                                            <p:strVal val="#ppt_w"/>
                                          </p:val>
                                        </p:tav>
                                      </p:tavLst>
                                    </p:anim>
                                    <p:anim calcmode="lin" valueType="num">
                                      <p:cBhvr additive="base">
                                        <p:cTn dur="400"/>
                                        <p:tgtEl>
                                          <p:spTgt spid="135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54"/>
                                        </p:tgtEl>
                                        <p:attrNameLst>
                                          <p:attrName>style.visibility</p:attrName>
                                        </p:attrNameLst>
                                      </p:cBhvr>
                                      <p:to>
                                        <p:strVal val="visible"/>
                                      </p:to>
                                    </p:set>
                                    <p:anim calcmode="lin" valueType="num">
                                      <p:cBhvr additive="base">
                                        <p:cTn dur="1000"/>
                                        <p:tgtEl>
                                          <p:spTgt spid="1354"/>
                                        </p:tgtEl>
                                        <p:attrNameLst>
                                          <p:attrName>ppt_w</p:attrName>
                                        </p:attrNameLst>
                                      </p:cBhvr>
                                      <p:tavLst>
                                        <p:tav fmla="" tm="0">
                                          <p:val>
                                            <p:strVal val="0"/>
                                          </p:val>
                                        </p:tav>
                                        <p:tav fmla="" tm="100000">
                                          <p:val>
                                            <p:strVal val="#ppt_w"/>
                                          </p:val>
                                        </p:tav>
                                      </p:tavLst>
                                    </p:anim>
                                    <p:anim calcmode="lin" valueType="num">
                                      <p:cBhvr additive="base">
                                        <p:cTn dur="1000"/>
                                        <p:tgtEl>
                                          <p:spTgt spid="135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358" name="Shape 1358"/>
        <p:cNvGrpSpPr/>
        <p:nvPr/>
      </p:nvGrpSpPr>
      <p:grpSpPr>
        <a:xfrm>
          <a:off x="0" y="0"/>
          <a:ext cx="0" cy="0"/>
          <a:chOff x="0" y="0"/>
          <a:chExt cx="0" cy="0"/>
        </a:xfrm>
      </p:grpSpPr>
      <p:sp>
        <p:nvSpPr>
          <p:cNvPr id="1359" name="Google Shape;1359;p68"/>
          <p:cNvSpPr txBox="1"/>
          <p:nvPr>
            <p:ph type="ctrTitle"/>
          </p:nvPr>
        </p:nvSpPr>
        <p:spPr>
          <a:xfrm>
            <a:off x="1023475" y="849975"/>
            <a:ext cx="6179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What’s Next</a:t>
            </a:r>
            <a:endParaRPr b="1" sz="4280">
              <a:solidFill>
                <a:srgbClr val="FFF1E0"/>
              </a:solidFill>
              <a:latin typeface="Helvetica Neue"/>
              <a:ea typeface="Helvetica Neue"/>
              <a:cs typeface="Helvetica Neue"/>
              <a:sym typeface="Helvetica Neue"/>
            </a:endParaRPr>
          </a:p>
        </p:txBody>
      </p:sp>
      <p:cxnSp>
        <p:nvCxnSpPr>
          <p:cNvPr id="1360" name="Google Shape;1360;p68"/>
          <p:cNvCxnSpPr/>
          <p:nvPr/>
        </p:nvCxnSpPr>
        <p:spPr>
          <a:xfrm flipH="1">
            <a:off x="2015700" y="15259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361" name="Google Shape;1361;p68"/>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362" name="Google Shape;1362;p68"/>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1363" name="Google Shape;1363;p68"/>
          <p:cNvSpPr txBox="1"/>
          <p:nvPr>
            <p:ph type="ctrTitle"/>
          </p:nvPr>
        </p:nvSpPr>
        <p:spPr>
          <a:xfrm>
            <a:off x="1157875" y="1743550"/>
            <a:ext cx="6663900" cy="22140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115000"/>
              </a:lnSpc>
              <a:spcBef>
                <a:spcPts val="0"/>
              </a:spcBef>
              <a:spcAft>
                <a:spcPts val="0"/>
              </a:spcAft>
              <a:buNone/>
            </a:pPr>
            <a:r>
              <a:rPr b="1" lang="en-GB" sz="1700" u="sng">
                <a:solidFill>
                  <a:srgbClr val="FFF1E0"/>
                </a:solidFill>
                <a:latin typeface="Helvetica Neue"/>
                <a:ea typeface="Helvetica Neue"/>
                <a:cs typeface="Helvetica Neue"/>
                <a:sym typeface="Helvetica Neue"/>
              </a:rPr>
              <a:t>With more resources: </a:t>
            </a:r>
            <a:endParaRPr b="1" sz="1700" u="sng">
              <a:solidFill>
                <a:srgbClr val="FFF1E0"/>
              </a:solidFill>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FFF1E0"/>
              </a:buClr>
              <a:buSzPts val="1700"/>
              <a:buFont typeface="Helvetica Neue"/>
              <a:buChar char="●"/>
            </a:pPr>
            <a:r>
              <a:rPr lang="en-GB" sz="1700">
                <a:solidFill>
                  <a:srgbClr val="FFF1E0"/>
                </a:solidFill>
                <a:latin typeface="Helvetica Neue"/>
                <a:ea typeface="Helvetica Neue"/>
                <a:cs typeface="Helvetica Neue"/>
                <a:sym typeface="Helvetica Neue"/>
              </a:rPr>
              <a:t>We can acquire more </a:t>
            </a:r>
            <a:r>
              <a:rPr b="1" lang="en-GB" sz="1700" u="sng">
                <a:solidFill>
                  <a:srgbClr val="FFF1E0"/>
                </a:solidFill>
                <a:latin typeface="Helvetica Neue"/>
                <a:ea typeface="Helvetica Neue"/>
                <a:cs typeface="Helvetica Neue"/>
                <a:sym typeface="Helvetica Neue"/>
              </a:rPr>
              <a:t>localized</a:t>
            </a:r>
            <a:r>
              <a:rPr lang="en-GB" sz="1700">
                <a:solidFill>
                  <a:srgbClr val="FFF1E0"/>
                </a:solidFill>
                <a:latin typeface="Helvetica Neue"/>
                <a:ea typeface="Helvetica Neue"/>
                <a:cs typeface="Helvetica Neue"/>
                <a:sym typeface="Helvetica Neue"/>
              </a:rPr>
              <a:t> data from either from </a:t>
            </a:r>
            <a:r>
              <a:rPr lang="en-GB" sz="1700">
                <a:solidFill>
                  <a:srgbClr val="FFF1E0"/>
                </a:solidFill>
                <a:latin typeface="Helvetica Neue"/>
                <a:ea typeface="Helvetica Neue"/>
                <a:cs typeface="Helvetica Neue"/>
                <a:sym typeface="Helvetica Neue"/>
              </a:rPr>
              <a:t>other social media platforms or forums.</a:t>
            </a:r>
            <a:endParaRPr sz="1700">
              <a:solidFill>
                <a:srgbClr val="FFF1E0"/>
              </a:solidFill>
              <a:latin typeface="Helvetica Neue"/>
              <a:ea typeface="Helvetica Neue"/>
              <a:cs typeface="Helvetica Neue"/>
              <a:sym typeface="Helvetica Neue"/>
            </a:endParaRPr>
          </a:p>
          <a:p>
            <a:pPr indent="-336550" lvl="1" marL="914400" rtl="0" algn="l">
              <a:lnSpc>
                <a:spcPct val="115000"/>
              </a:lnSpc>
              <a:spcBef>
                <a:spcPts val="0"/>
              </a:spcBef>
              <a:spcAft>
                <a:spcPts val="0"/>
              </a:spcAft>
              <a:buClr>
                <a:srgbClr val="FFF1E0"/>
              </a:buClr>
              <a:buSzPts val="1700"/>
              <a:buFont typeface="Helvetica Neue"/>
              <a:buChar char="○"/>
            </a:pPr>
            <a:r>
              <a:rPr lang="en-GB" sz="1700">
                <a:solidFill>
                  <a:srgbClr val="FFF1E0"/>
                </a:solidFill>
                <a:latin typeface="Helvetica Neue"/>
                <a:ea typeface="Helvetica Neue"/>
                <a:cs typeface="Helvetica Neue"/>
                <a:sym typeface="Helvetica Neue"/>
              </a:rPr>
              <a:t>For example: Picking up Singlish.</a:t>
            </a:r>
            <a:endParaRPr sz="1700">
              <a:solidFill>
                <a:srgbClr val="FFF1E0"/>
              </a:solidFill>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FFF1E0"/>
              </a:buClr>
              <a:buSzPts val="1700"/>
              <a:buFont typeface="Helvetica Neue"/>
              <a:buChar char="●"/>
            </a:pPr>
            <a:r>
              <a:rPr lang="en-GB" sz="1700">
                <a:solidFill>
                  <a:srgbClr val="FFF1E0"/>
                </a:solidFill>
                <a:latin typeface="Helvetica Neue"/>
                <a:ea typeface="Helvetica Neue"/>
                <a:cs typeface="Helvetica Neue"/>
                <a:sym typeface="Helvetica Neue"/>
              </a:rPr>
              <a:t>Use more complex models such as Random Forest or XGBoost.</a:t>
            </a:r>
            <a:endParaRPr sz="1700">
              <a:solidFill>
                <a:srgbClr val="FFF1E0"/>
              </a:solidFill>
              <a:latin typeface="Helvetica Neue"/>
              <a:ea typeface="Helvetica Neue"/>
              <a:cs typeface="Helvetica Neue"/>
              <a:sym typeface="Helvetica Neue"/>
            </a:endParaRPr>
          </a:p>
          <a:p>
            <a:pPr indent="-336550" lvl="1" marL="914400" rtl="0" algn="l">
              <a:lnSpc>
                <a:spcPct val="115000"/>
              </a:lnSpc>
              <a:spcBef>
                <a:spcPts val="0"/>
              </a:spcBef>
              <a:spcAft>
                <a:spcPts val="0"/>
              </a:spcAft>
              <a:buClr>
                <a:srgbClr val="FFF1E0"/>
              </a:buClr>
              <a:buSzPts val="1700"/>
              <a:buFont typeface="Helvetica Neue"/>
              <a:buChar char="○"/>
            </a:pPr>
            <a:r>
              <a:rPr lang="en-GB" sz="1700">
                <a:solidFill>
                  <a:srgbClr val="FFF1E0"/>
                </a:solidFill>
                <a:latin typeface="Helvetica Neue"/>
                <a:ea typeface="Helvetica Neue"/>
                <a:cs typeface="Helvetica Neue"/>
                <a:sym typeface="Helvetica Neue"/>
              </a:rPr>
              <a:t>To have more accurate classification.</a:t>
            </a:r>
            <a:endParaRPr sz="1700">
              <a:solidFill>
                <a:srgbClr val="FFF1E0"/>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367" name="Shape 1367"/>
        <p:cNvGrpSpPr/>
        <p:nvPr/>
      </p:nvGrpSpPr>
      <p:grpSpPr>
        <a:xfrm>
          <a:off x="0" y="0"/>
          <a:ext cx="0" cy="0"/>
          <a:chOff x="0" y="0"/>
          <a:chExt cx="0" cy="0"/>
        </a:xfrm>
      </p:grpSpPr>
      <p:pic>
        <p:nvPicPr>
          <p:cNvPr id="1368" name="Google Shape;1368;p69"/>
          <p:cNvPicPr preferRelativeResize="0"/>
          <p:nvPr/>
        </p:nvPicPr>
        <p:blipFill>
          <a:blip r:embed="rId3">
            <a:alphaModFix amt="50000"/>
          </a:blip>
          <a:stretch>
            <a:fillRect/>
          </a:stretch>
        </p:blipFill>
        <p:spPr>
          <a:xfrm>
            <a:off x="4306811" y="112875"/>
            <a:ext cx="3534065" cy="4925825"/>
          </a:xfrm>
          <a:prstGeom prst="rect">
            <a:avLst/>
          </a:prstGeom>
          <a:noFill/>
          <a:ln>
            <a:noFill/>
          </a:ln>
        </p:spPr>
      </p:pic>
      <p:sp>
        <p:nvSpPr>
          <p:cNvPr id="1369" name="Google Shape;1369;p69"/>
          <p:cNvSpPr txBox="1"/>
          <p:nvPr>
            <p:ph type="ctrTitle"/>
          </p:nvPr>
        </p:nvSpPr>
        <p:spPr>
          <a:xfrm>
            <a:off x="1785475" y="1916775"/>
            <a:ext cx="61794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Thank you! </a:t>
            </a:r>
            <a:endParaRPr b="1" sz="4280">
              <a:solidFill>
                <a:srgbClr val="FFF1E0"/>
              </a:solidFill>
              <a:latin typeface="Helvetica Neue"/>
              <a:ea typeface="Helvetica Neue"/>
              <a:cs typeface="Helvetica Neue"/>
              <a:sym typeface="Helvetica Neue"/>
            </a:endParaRPr>
          </a:p>
        </p:txBody>
      </p:sp>
      <p:cxnSp>
        <p:nvCxnSpPr>
          <p:cNvPr id="1370" name="Google Shape;1370;p69"/>
          <p:cNvCxnSpPr/>
          <p:nvPr/>
        </p:nvCxnSpPr>
        <p:spPr>
          <a:xfrm flipH="1">
            <a:off x="2777700" y="2592725"/>
            <a:ext cx="4024800" cy="19800"/>
          </a:xfrm>
          <a:prstGeom prst="straightConnector1">
            <a:avLst/>
          </a:prstGeom>
          <a:noFill/>
          <a:ln cap="flat" cmpd="sng" w="76200">
            <a:solidFill>
              <a:srgbClr val="FFF1E0"/>
            </a:solidFill>
            <a:prstDash val="solid"/>
            <a:round/>
            <a:headEnd len="med" w="med" type="none"/>
            <a:tailEnd len="med" w="med" type="none"/>
          </a:ln>
          <a:effectLst>
            <a:outerShdw blurRad="28575" rotWithShape="0" algn="bl" dir="3780000" dist="19050">
              <a:srgbClr val="000000">
                <a:alpha val="52000"/>
              </a:srgbClr>
            </a:outerShdw>
          </a:effectLst>
        </p:spPr>
      </p:cxnSp>
      <p:cxnSp>
        <p:nvCxnSpPr>
          <p:cNvPr id="1371" name="Google Shape;1371;p69"/>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372" name="Google Shape;1372;p69"/>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02" name="Shape 102"/>
        <p:cNvGrpSpPr/>
        <p:nvPr/>
      </p:nvGrpSpPr>
      <p:grpSpPr>
        <a:xfrm>
          <a:off x="0" y="0"/>
          <a:ext cx="0" cy="0"/>
          <a:chOff x="0" y="0"/>
          <a:chExt cx="0" cy="0"/>
        </a:xfrm>
      </p:grpSpPr>
      <p:grpSp>
        <p:nvGrpSpPr>
          <p:cNvPr id="103" name="Google Shape;103;p18"/>
          <p:cNvGrpSpPr/>
          <p:nvPr/>
        </p:nvGrpSpPr>
        <p:grpSpPr>
          <a:xfrm>
            <a:off x="2150963" y="183083"/>
            <a:ext cx="4884224" cy="4884224"/>
            <a:chOff x="2150963" y="183083"/>
            <a:chExt cx="4884224" cy="4884224"/>
          </a:xfrm>
        </p:grpSpPr>
        <p:pic>
          <p:nvPicPr>
            <p:cNvPr id="104" name="Google Shape;104;p18"/>
            <p:cNvPicPr preferRelativeResize="0"/>
            <p:nvPr/>
          </p:nvPicPr>
          <p:blipFill>
            <a:blip r:embed="rId3">
              <a:alphaModFix/>
            </a:blip>
            <a:stretch>
              <a:fillRect/>
            </a:stretch>
          </p:blipFill>
          <p:spPr>
            <a:xfrm>
              <a:off x="2150963" y="183083"/>
              <a:ext cx="4884224" cy="4884224"/>
            </a:xfrm>
            <a:prstGeom prst="rect">
              <a:avLst/>
            </a:prstGeom>
            <a:noFill/>
            <a:ln>
              <a:noFill/>
            </a:ln>
          </p:spPr>
        </p:pic>
        <p:pic>
          <p:nvPicPr>
            <p:cNvPr id="105" name="Google Shape;105;p18"/>
            <p:cNvPicPr preferRelativeResize="0"/>
            <p:nvPr/>
          </p:nvPicPr>
          <p:blipFill>
            <a:blip r:embed="rId4">
              <a:alphaModFix/>
            </a:blip>
            <a:stretch>
              <a:fillRect/>
            </a:stretch>
          </p:blipFill>
          <p:spPr>
            <a:xfrm>
              <a:off x="3672800" y="914650"/>
              <a:ext cx="1320849" cy="621375"/>
            </a:xfrm>
            <a:prstGeom prst="rect">
              <a:avLst/>
            </a:prstGeom>
            <a:noFill/>
            <a:ln>
              <a:noFill/>
            </a:ln>
          </p:spPr>
        </p:pic>
        <p:pic>
          <p:nvPicPr>
            <p:cNvPr id="106" name="Google Shape;106;p18"/>
            <p:cNvPicPr preferRelativeResize="0"/>
            <p:nvPr/>
          </p:nvPicPr>
          <p:blipFill>
            <a:blip r:embed="rId5">
              <a:alphaModFix/>
            </a:blip>
            <a:stretch>
              <a:fillRect/>
            </a:stretch>
          </p:blipFill>
          <p:spPr>
            <a:xfrm>
              <a:off x="4065513" y="1612225"/>
              <a:ext cx="535425" cy="535425"/>
            </a:xfrm>
            <a:prstGeom prst="rect">
              <a:avLst/>
            </a:prstGeom>
            <a:noFill/>
            <a:ln>
              <a:noFill/>
            </a:ln>
          </p:spPr>
        </p:pic>
        <p:pic>
          <p:nvPicPr>
            <p:cNvPr id="107" name="Google Shape;107;p18"/>
            <p:cNvPicPr preferRelativeResize="0"/>
            <p:nvPr/>
          </p:nvPicPr>
          <p:blipFill>
            <a:blip r:embed="rId6">
              <a:alphaModFix/>
            </a:blip>
            <a:stretch>
              <a:fillRect/>
            </a:stretch>
          </p:blipFill>
          <p:spPr>
            <a:xfrm>
              <a:off x="3993113" y="2250207"/>
              <a:ext cx="680225" cy="680225"/>
            </a:xfrm>
            <a:prstGeom prst="rect">
              <a:avLst/>
            </a:prstGeom>
            <a:noFill/>
            <a:ln>
              <a:noFill/>
            </a:ln>
          </p:spPr>
        </p:pic>
        <p:pic>
          <p:nvPicPr>
            <p:cNvPr id="108" name="Google Shape;108;p18"/>
            <p:cNvPicPr preferRelativeResize="0"/>
            <p:nvPr/>
          </p:nvPicPr>
          <p:blipFill>
            <a:blip r:embed="rId7">
              <a:alphaModFix/>
            </a:blip>
            <a:stretch>
              <a:fillRect/>
            </a:stretch>
          </p:blipFill>
          <p:spPr>
            <a:xfrm>
              <a:off x="3816564" y="2766876"/>
              <a:ext cx="1033349" cy="1033349"/>
            </a:xfrm>
            <a:prstGeom prst="rect">
              <a:avLst/>
            </a:prstGeom>
            <a:noFill/>
            <a:ln>
              <a:noFill/>
            </a:ln>
          </p:spPr>
        </p:pic>
        <p:pic>
          <p:nvPicPr>
            <p:cNvPr id="109" name="Google Shape;109;p18"/>
            <p:cNvPicPr preferRelativeResize="0"/>
            <p:nvPr/>
          </p:nvPicPr>
          <p:blipFill>
            <a:blip r:embed="rId8">
              <a:alphaModFix/>
            </a:blip>
            <a:stretch>
              <a:fillRect/>
            </a:stretch>
          </p:blipFill>
          <p:spPr>
            <a:xfrm>
              <a:off x="4022526" y="3741113"/>
              <a:ext cx="621375" cy="621375"/>
            </a:xfrm>
            <a:prstGeom prst="rect">
              <a:avLst/>
            </a:prstGeom>
            <a:noFill/>
            <a:ln>
              <a:noFill/>
            </a:ln>
          </p:spPr>
        </p:pic>
      </p:grpSp>
      <p:cxnSp>
        <p:nvCxnSpPr>
          <p:cNvPr id="110" name="Google Shape;110;p18"/>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11" name="Google Shape;111;p18"/>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15" name="Shape 115"/>
        <p:cNvGrpSpPr/>
        <p:nvPr/>
      </p:nvGrpSpPr>
      <p:grpSpPr>
        <a:xfrm>
          <a:off x="0" y="0"/>
          <a:ext cx="0" cy="0"/>
          <a:chOff x="0" y="0"/>
          <a:chExt cx="0" cy="0"/>
        </a:xfrm>
      </p:grpSpPr>
      <p:grpSp>
        <p:nvGrpSpPr>
          <p:cNvPr id="116" name="Google Shape;116;p19"/>
          <p:cNvGrpSpPr/>
          <p:nvPr/>
        </p:nvGrpSpPr>
        <p:grpSpPr>
          <a:xfrm>
            <a:off x="-12" y="259283"/>
            <a:ext cx="4884224" cy="4884224"/>
            <a:chOff x="2150963" y="183083"/>
            <a:chExt cx="4884224" cy="4884224"/>
          </a:xfrm>
        </p:grpSpPr>
        <p:pic>
          <p:nvPicPr>
            <p:cNvPr id="117" name="Google Shape;117;p19"/>
            <p:cNvPicPr preferRelativeResize="0"/>
            <p:nvPr/>
          </p:nvPicPr>
          <p:blipFill>
            <a:blip r:embed="rId3">
              <a:alphaModFix/>
            </a:blip>
            <a:stretch>
              <a:fillRect/>
            </a:stretch>
          </p:blipFill>
          <p:spPr>
            <a:xfrm>
              <a:off x="2150963" y="183083"/>
              <a:ext cx="4884224" cy="4884224"/>
            </a:xfrm>
            <a:prstGeom prst="rect">
              <a:avLst/>
            </a:prstGeom>
            <a:noFill/>
            <a:ln>
              <a:noFill/>
            </a:ln>
          </p:spPr>
        </p:pic>
        <p:pic>
          <p:nvPicPr>
            <p:cNvPr id="118" name="Google Shape;118;p19"/>
            <p:cNvPicPr preferRelativeResize="0"/>
            <p:nvPr/>
          </p:nvPicPr>
          <p:blipFill>
            <a:blip r:embed="rId4">
              <a:alphaModFix/>
            </a:blip>
            <a:stretch>
              <a:fillRect/>
            </a:stretch>
          </p:blipFill>
          <p:spPr>
            <a:xfrm>
              <a:off x="3672800" y="914650"/>
              <a:ext cx="1320849" cy="621375"/>
            </a:xfrm>
            <a:prstGeom prst="rect">
              <a:avLst/>
            </a:prstGeom>
            <a:noFill/>
            <a:ln>
              <a:noFill/>
            </a:ln>
          </p:spPr>
        </p:pic>
        <p:pic>
          <p:nvPicPr>
            <p:cNvPr id="119" name="Google Shape;119;p19"/>
            <p:cNvPicPr preferRelativeResize="0"/>
            <p:nvPr/>
          </p:nvPicPr>
          <p:blipFill>
            <a:blip r:embed="rId5">
              <a:alphaModFix/>
            </a:blip>
            <a:stretch>
              <a:fillRect/>
            </a:stretch>
          </p:blipFill>
          <p:spPr>
            <a:xfrm>
              <a:off x="4065513" y="1612225"/>
              <a:ext cx="535425" cy="535425"/>
            </a:xfrm>
            <a:prstGeom prst="rect">
              <a:avLst/>
            </a:prstGeom>
            <a:noFill/>
            <a:ln>
              <a:noFill/>
            </a:ln>
          </p:spPr>
        </p:pic>
        <p:pic>
          <p:nvPicPr>
            <p:cNvPr id="120" name="Google Shape;120;p19"/>
            <p:cNvPicPr preferRelativeResize="0"/>
            <p:nvPr/>
          </p:nvPicPr>
          <p:blipFill>
            <a:blip r:embed="rId6">
              <a:alphaModFix/>
            </a:blip>
            <a:stretch>
              <a:fillRect/>
            </a:stretch>
          </p:blipFill>
          <p:spPr>
            <a:xfrm>
              <a:off x="3993113" y="2250207"/>
              <a:ext cx="680225" cy="680225"/>
            </a:xfrm>
            <a:prstGeom prst="rect">
              <a:avLst/>
            </a:prstGeom>
            <a:noFill/>
            <a:ln>
              <a:noFill/>
            </a:ln>
          </p:spPr>
        </p:pic>
        <p:pic>
          <p:nvPicPr>
            <p:cNvPr id="121" name="Google Shape;121;p19"/>
            <p:cNvPicPr preferRelativeResize="0"/>
            <p:nvPr/>
          </p:nvPicPr>
          <p:blipFill>
            <a:blip r:embed="rId7">
              <a:alphaModFix/>
            </a:blip>
            <a:stretch>
              <a:fillRect/>
            </a:stretch>
          </p:blipFill>
          <p:spPr>
            <a:xfrm>
              <a:off x="3816564" y="2766876"/>
              <a:ext cx="1033349" cy="1033349"/>
            </a:xfrm>
            <a:prstGeom prst="rect">
              <a:avLst/>
            </a:prstGeom>
            <a:noFill/>
            <a:ln>
              <a:noFill/>
            </a:ln>
          </p:spPr>
        </p:pic>
        <p:pic>
          <p:nvPicPr>
            <p:cNvPr id="122" name="Google Shape;122;p19"/>
            <p:cNvPicPr preferRelativeResize="0"/>
            <p:nvPr/>
          </p:nvPicPr>
          <p:blipFill>
            <a:blip r:embed="rId8">
              <a:alphaModFix/>
            </a:blip>
            <a:stretch>
              <a:fillRect/>
            </a:stretch>
          </p:blipFill>
          <p:spPr>
            <a:xfrm>
              <a:off x="4022526" y="3741113"/>
              <a:ext cx="621375" cy="621375"/>
            </a:xfrm>
            <a:prstGeom prst="rect">
              <a:avLst/>
            </a:prstGeom>
            <a:noFill/>
            <a:ln>
              <a:noFill/>
            </a:ln>
          </p:spPr>
        </p:pic>
      </p:grpSp>
      <p:sp>
        <p:nvSpPr>
          <p:cNvPr id="123" name="Google Shape;123;p19"/>
          <p:cNvSpPr txBox="1"/>
          <p:nvPr>
            <p:ph type="ctrTitle"/>
          </p:nvPr>
        </p:nvSpPr>
        <p:spPr>
          <a:xfrm>
            <a:off x="5036600" y="1096738"/>
            <a:ext cx="31806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Information</a:t>
            </a:r>
            <a:endParaRPr b="1" sz="4280">
              <a:solidFill>
                <a:srgbClr val="FFF1E0"/>
              </a:solidFill>
              <a:latin typeface="Helvetica Neue"/>
              <a:ea typeface="Helvetica Neue"/>
              <a:cs typeface="Helvetica Neue"/>
              <a:sym typeface="Helvetica Neue"/>
            </a:endParaRPr>
          </a:p>
        </p:txBody>
      </p:sp>
      <p:cxnSp>
        <p:nvCxnSpPr>
          <p:cNvPr id="124" name="Google Shape;124;p19"/>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25" name="Google Shape;125;p19"/>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29" name="Shape 129"/>
        <p:cNvGrpSpPr/>
        <p:nvPr/>
      </p:nvGrpSpPr>
      <p:grpSpPr>
        <a:xfrm>
          <a:off x="0" y="0"/>
          <a:ext cx="0" cy="0"/>
          <a:chOff x="0" y="0"/>
          <a:chExt cx="0" cy="0"/>
        </a:xfrm>
      </p:grpSpPr>
      <p:grpSp>
        <p:nvGrpSpPr>
          <p:cNvPr id="130" name="Google Shape;130;p20"/>
          <p:cNvGrpSpPr/>
          <p:nvPr/>
        </p:nvGrpSpPr>
        <p:grpSpPr>
          <a:xfrm>
            <a:off x="-12" y="259283"/>
            <a:ext cx="4884224" cy="4884224"/>
            <a:chOff x="2150963" y="183083"/>
            <a:chExt cx="4884224" cy="4884224"/>
          </a:xfrm>
        </p:grpSpPr>
        <p:pic>
          <p:nvPicPr>
            <p:cNvPr id="131" name="Google Shape;131;p20"/>
            <p:cNvPicPr preferRelativeResize="0"/>
            <p:nvPr/>
          </p:nvPicPr>
          <p:blipFill>
            <a:blip r:embed="rId3">
              <a:alphaModFix/>
            </a:blip>
            <a:stretch>
              <a:fillRect/>
            </a:stretch>
          </p:blipFill>
          <p:spPr>
            <a:xfrm>
              <a:off x="2150963" y="183083"/>
              <a:ext cx="4884224" cy="4884224"/>
            </a:xfrm>
            <a:prstGeom prst="rect">
              <a:avLst/>
            </a:prstGeom>
            <a:noFill/>
            <a:ln>
              <a:noFill/>
            </a:ln>
          </p:spPr>
        </p:pic>
        <p:pic>
          <p:nvPicPr>
            <p:cNvPr id="132" name="Google Shape;132;p20"/>
            <p:cNvPicPr preferRelativeResize="0"/>
            <p:nvPr/>
          </p:nvPicPr>
          <p:blipFill>
            <a:blip r:embed="rId4">
              <a:alphaModFix/>
            </a:blip>
            <a:stretch>
              <a:fillRect/>
            </a:stretch>
          </p:blipFill>
          <p:spPr>
            <a:xfrm>
              <a:off x="3672800" y="914650"/>
              <a:ext cx="1320849" cy="621375"/>
            </a:xfrm>
            <a:prstGeom prst="rect">
              <a:avLst/>
            </a:prstGeom>
            <a:noFill/>
            <a:ln>
              <a:noFill/>
            </a:ln>
          </p:spPr>
        </p:pic>
        <p:pic>
          <p:nvPicPr>
            <p:cNvPr id="133" name="Google Shape;133;p20"/>
            <p:cNvPicPr preferRelativeResize="0"/>
            <p:nvPr/>
          </p:nvPicPr>
          <p:blipFill>
            <a:blip r:embed="rId5">
              <a:alphaModFix/>
            </a:blip>
            <a:stretch>
              <a:fillRect/>
            </a:stretch>
          </p:blipFill>
          <p:spPr>
            <a:xfrm>
              <a:off x="4065513" y="1612225"/>
              <a:ext cx="535425" cy="535425"/>
            </a:xfrm>
            <a:prstGeom prst="rect">
              <a:avLst/>
            </a:prstGeom>
            <a:noFill/>
            <a:ln>
              <a:noFill/>
            </a:ln>
          </p:spPr>
        </p:pic>
        <p:pic>
          <p:nvPicPr>
            <p:cNvPr id="134" name="Google Shape;134;p20"/>
            <p:cNvPicPr preferRelativeResize="0"/>
            <p:nvPr/>
          </p:nvPicPr>
          <p:blipFill>
            <a:blip r:embed="rId6">
              <a:alphaModFix/>
            </a:blip>
            <a:stretch>
              <a:fillRect/>
            </a:stretch>
          </p:blipFill>
          <p:spPr>
            <a:xfrm>
              <a:off x="3993113" y="2250207"/>
              <a:ext cx="680225" cy="680225"/>
            </a:xfrm>
            <a:prstGeom prst="rect">
              <a:avLst/>
            </a:prstGeom>
            <a:noFill/>
            <a:ln>
              <a:noFill/>
            </a:ln>
          </p:spPr>
        </p:pic>
        <p:pic>
          <p:nvPicPr>
            <p:cNvPr id="135" name="Google Shape;135;p20"/>
            <p:cNvPicPr preferRelativeResize="0"/>
            <p:nvPr/>
          </p:nvPicPr>
          <p:blipFill>
            <a:blip r:embed="rId7">
              <a:alphaModFix/>
            </a:blip>
            <a:stretch>
              <a:fillRect/>
            </a:stretch>
          </p:blipFill>
          <p:spPr>
            <a:xfrm>
              <a:off x="3816564" y="2766876"/>
              <a:ext cx="1033349" cy="1033349"/>
            </a:xfrm>
            <a:prstGeom prst="rect">
              <a:avLst/>
            </a:prstGeom>
            <a:noFill/>
            <a:ln>
              <a:noFill/>
            </a:ln>
          </p:spPr>
        </p:pic>
        <p:pic>
          <p:nvPicPr>
            <p:cNvPr id="136" name="Google Shape;136;p20"/>
            <p:cNvPicPr preferRelativeResize="0"/>
            <p:nvPr/>
          </p:nvPicPr>
          <p:blipFill>
            <a:blip r:embed="rId8">
              <a:alphaModFix/>
            </a:blip>
            <a:stretch>
              <a:fillRect/>
            </a:stretch>
          </p:blipFill>
          <p:spPr>
            <a:xfrm>
              <a:off x="4022526" y="3741113"/>
              <a:ext cx="621375" cy="621375"/>
            </a:xfrm>
            <a:prstGeom prst="rect">
              <a:avLst/>
            </a:prstGeom>
            <a:noFill/>
            <a:ln>
              <a:noFill/>
            </a:ln>
          </p:spPr>
        </p:pic>
      </p:grpSp>
      <p:sp>
        <p:nvSpPr>
          <p:cNvPr id="137" name="Google Shape;137;p20"/>
          <p:cNvSpPr txBox="1"/>
          <p:nvPr>
            <p:ph type="ctrTitle"/>
          </p:nvPr>
        </p:nvSpPr>
        <p:spPr>
          <a:xfrm>
            <a:off x="5036600" y="1096738"/>
            <a:ext cx="31806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Information</a:t>
            </a:r>
            <a:endParaRPr b="1" sz="4280">
              <a:solidFill>
                <a:srgbClr val="FFF1E0"/>
              </a:solidFill>
              <a:latin typeface="Helvetica Neue"/>
              <a:ea typeface="Helvetica Neue"/>
              <a:cs typeface="Helvetica Neue"/>
              <a:sym typeface="Helvetica Neue"/>
            </a:endParaRPr>
          </a:p>
        </p:txBody>
      </p:sp>
      <p:cxnSp>
        <p:nvCxnSpPr>
          <p:cNvPr id="138" name="Google Shape;138;p20"/>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39" name="Google Shape;139;p20"/>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140" name="Google Shape;140;p20"/>
          <p:cNvSpPr txBox="1"/>
          <p:nvPr>
            <p:ph type="ctrTitle"/>
          </p:nvPr>
        </p:nvSpPr>
        <p:spPr>
          <a:xfrm>
            <a:off x="5036600" y="2055800"/>
            <a:ext cx="35157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Discussions</a:t>
            </a:r>
            <a:endParaRPr b="1" sz="4280">
              <a:solidFill>
                <a:srgbClr val="FFF1E0"/>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D4E0"/>
        </a:solidFill>
      </p:bgPr>
    </p:bg>
    <p:spTree>
      <p:nvGrpSpPr>
        <p:cNvPr id="144" name="Shape 144"/>
        <p:cNvGrpSpPr/>
        <p:nvPr/>
      </p:nvGrpSpPr>
      <p:grpSpPr>
        <a:xfrm>
          <a:off x="0" y="0"/>
          <a:ext cx="0" cy="0"/>
          <a:chOff x="0" y="0"/>
          <a:chExt cx="0" cy="0"/>
        </a:xfrm>
      </p:grpSpPr>
      <p:grpSp>
        <p:nvGrpSpPr>
          <p:cNvPr id="145" name="Google Shape;145;p21"/>
          <p:cNvGrpSpPr/>
          <p:nvPr/>
        </p:nvGrpSpPr>
        <p:grpSpPr>
          <a:xfrm>
            <a:off x="-12" y="259283"/>
            <a:ext cx="4884224" cy="4884224"/>
            <a:chOff x="2150963" y="183083"/>
            <a:chExt cx="4884224" cy="4884224"/>
          </a:xfrm>
        </p:grpSpPr>
        <p:pic>
          <p:nvPicPr>
            <p:cNvPr id="146" name="Google Shape;146;p21"/>
            <p:cNvPicPr preferRelativeResize="0"/>
            <p:nvPr/>
          </p:nvPicPr>
          <p:blipFill>
            <a:blip r:embed="rId3">
              <a:alphaModFix/>
            </a:blip>
            <a:stretch>
              <a:fillRect/>
            </a:stretch>
          </p:blipFill>
          <p:spPr>
            <a:xfrm>
              <a:off x="2150963" y="183083"/>
              <a:ext cx="4884224" cy="4884224"/>
            </a:xfrm>
            <a:prstGeom prst="rect">
              <a:avLst/>
            </a:prstGeom>
            <a:noFill/>
            <a:ln>
              <a:noFill/>
            </a:ln>
          </p:spPr>
        </p:pic>
        <p:pic>
          <p:nvPicPr>
            <p:cNvPr id="147" name="Google Shape;147;p21"/>
            <p:cNvPicPr preferRelativeResize="0"/>
            <p:nvPr/>
          </p:nvPicPr>
          <p:blipFill>
            <a:blip r:embed="rId4">
              <a:alphaModFix/>
            </a:blip>
            <a:stretch>
              <a:fillRect/>
            </a:stretch>
          </p:blipFill>
          <p:spPr>
            <a:xfrm>
              <a:off x="3672800" y="914650"/>
              <a:ext cx="1320849" cy="621375"/>
            </a:xfrm>
            <a:prstGeom prst="rect">
              <a:avLst/>
            </a:prstGeom>
            <a:noFill/>
            <a:ln>
              <a:noFill/>
            </a:ln>
          </p:spPr>
        </p:pic>
        <p:pic>
          <p:nvPicPr>
            <p:cNvPr id="148" name="Google Shape;148;p21"/>
            <p:cNvPicPr preferRelativeResize="0"/>
            <p:nvPr/>
          </p:nvPicPr>
          <p:blipFill>
            <a:blip r:embed="rId5">
              <a:alphaModFix/>
            </a:blip>
            <a:stretch>
              <a:fillRect/>
            </a:stretch>
          </p:blipFill>
          <p:spPr>
            <a:xfrm>
              <a:off x="4065513" y="1612225"/>
              <a:ext cx="535425" cy="535425"/>
            </a:xfrm>
            <a:prstGeom prst="rect">
              <a:avLst/>
            </a:prstGeom>
            <a:noFill/>
            <a:ln>
              <a:noFill/>
            </a:ln>
          </p:spPr>
        </p:pic>
        <p:pic>
          <p:nvPicPr>
            <p:cNvPr id="149" name="Google Shape;149;p21"/>
            <p:cNvPicPr preferRelativeResize="0"/>
            <p:nvPr/>
          </p:nvPicPr>
          <p:blipFill>
            <a:blip r:embed="rId6">
              <a:alphaModFix/>
            </a:blip>
            <a:stretch>
              <a:fillRect/>
            </a:stretch>
          </p:blipFill>
          <p:spPr>
            <a:xfrm>
              <a:off x="3993113" y="2250207"/>
              <a:ext cx="680225" cy="680225"/>
            </a:xfrm>
            <a:prstGeom prst="rect">
              <a:avLst/>
            </a:prstGeom>
            <a:noFill/>
            <a:ln>
              <a:noFill/>
            </a:ln>
          </p:spPr>
        </p:pic>
        <p:pic>
          <p:nvPicPr>
            <p:cNvPr id="150" name="Google Shape;150;p21"/>
            <p:cNvPicPr preferRelativeResize="0"/>
            <p:nvPr/>
          </p:nvPicPr>
          <p:blipFill>
            <a:blip r:embed="rId7">
              <a:alphaModFix/>
            </a:blip>
            <a:stretch>
              <a:fillRect/>
            </a:stretch>
          </p:blipFill>
          <p:spPr>
            <a:xfrm>
              <a:off x="3816564" y="2766876"/>
              <a:ext cx="1033349" cy="1033349"/>
            </a:xfrm>
            <a:prstGeom prst="rect">
              <a:avLst/>
            </a:prstGeom>
            <a:noFill/>
            <a:ln>
              <a:noFill/>
            </a:ln>
          </p:spPr>
        </p:pic>
        <p:pic>
          <p:nvPicPr>
            <p:cNvPr id="151" name="Google Shape;151;p21"/>
            <p:cNvPicPr preferRelativeResize="0"/>
            <p:nvPr/>
          </p:nvPicPr>
          <p:blipFill>
            <a:blip r:embed="rId8">
              <a:alphaModFix/>
            </a:blip>
            <a:stretch>
              <a:fillRect/>
            </a:stretch>
          </p:blipFill>
          <p:spPr>
            <a:xfrm>
              <a:off x="4022526" y="3741113"/>
              <a:ext cx="621375" cy="621375"/>
            </a:xfrm>
            <a:prstGeom prst="rect">
              <a:avLst/>
            </a:prstGeom>
            <a:noFill/>
            <a:ln>
              <a:noFill/>
            </a:ln>
          </p:spPr>
        </p:pic>
      </p:grpSp>
      <p:sp>
        <p:nvSpPr>
          <p:cNvPr id="152" name="Google Shape;152;p21"/>
          <p:cNvSpPr txBox="1"/>
          <p:nvPr>
            <p:ph type="ctrTitle"/>
          </p:nvPr>
        </p:nvSpPr>
        <p:spPr>
          <a:xfrm>
            <a:off x="5036600" y="1096738"/>
            <a:ext cx="31806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Information</a:t>
            </a:r>
            <a:endParaRPr b="1" sz="4280">
              <a:solidFill>
                <a:srgbClr val="FFF1E0"/>
              </a:solidFill>
              <a:latin typeface="Helvetica Neue"/>
              <a:ea typeface="Helvetica Neue"/>
              <a:cs typeface="Helvetica Neue"/>
              <a:sym typeface="Helvetica Neue"/>
            </a:endParaRPr>
          </a:p>
        </p:txBody>
      </p:sp>
      <p:cxnSp>
        <p:nvCxnSpPr>
          <p:cNvPr id="153" name="Google Shape;153;p21"/>
          <p:cNvCxnSpPr/>
          <p:nvPr/>
        </p:nvCxnSpPr>
        <p:spPr>
          <a:xfrm>
            <a:off x="-34725" y="51390"/>
            <a:ext cx="9255600" cy="600"/>
          </a:xfrm>
          <a:prstGeom prst="straightConnector1">
            <a:avLst/>
          </a:prstGeom>
          <a:noFill/>
          <a:ln cap="flat" cmpd="sng" w="114300">
            <a:solidFill>
              <a:srgbClr val="FFF1E0"/>
            </a:solidFill>
            <a:prstDash val="solid"/>
            <a:round/>
            <a:headEnd len="med" w="med" type="none"/>
            <a:tailEnd len="med" w="med" type="none"/>
          </a:ln>
        </p:spPr>
      </p:cxnSp>
      <p:cxnSp>
        <p:nvCxnSpPr>
          <p:cNvPr id="154" name="Google Shape;154;p21"/>
          <p:cNvCxnSpPr/>
          <p:nvPr/>
        </p:nvCxnSpPr>
        <p:spPr>
          <a:xfrm>
            <a:off x="-34725" y="5090510"/>
            <a:ext cx="9255600" cy="600"/>
          </a:xfrm>
          <a:prstGeom prst="straightConnector1">
            <a:avLst/>
          </a:prstGeom>
          <a:noFill/>
          <a:ln cap="flat" cmpd="sng" w="114300">
            <a:solidFill>
              <a:srgbClr val="FFF1E0"/>
            </a:solidFill>
            <a:prstDash val="solid"/>
            <a:round/>
            <a:headEnd len="med" w="med" type="none"/>
            <a:tailEnd len="med" w="med" type="none"/>
          </a:ln>
        </p:spPr>
      </p:cxnSp>
      <p:sp>
        <p:nvSpPr>
          <p:cNvPr id="155" name="Google Shape;155;p21"/>
          <p:cNvSpPr txBox="1"/>
          <p:nvPr>
            <p:ph type="ctrTitle"/>
          </p:nvPr>
        </p:nvSpPr>
        <p:spPr>
          <a:xfrm>
            <a:off x="5036600" y="2055800"/>
            <a:ext cx="3515700" cy="6738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Discussions</a:t>
            </a:r>
            <a:endParaRPr b="1" sz="4280">
              <a:solidFill>
                <a:srgbClr val="FFF1E0"/>
              </a:solidFill>
              <a:latin typeface="Helvetica Neue"/>
              <a:ea typeface="Helvetica Neue"/>
              <a:cs typeface="Helvetica Neue"/>
              <a:sym typeface="Helvetica Neue"/>
            </a:endParaRPr>
          </a:p>
        </p:txBody>
      </p:sp>
      <p:sp>
        <p:nvSpPr>
          <p:cNvPr id="156" name="Google Shape;156;p21"/>
          <p:cNvSpPr txBox="1"/>
          <p:nvPr>
            <p:ph type="ctrTitle"/>
          </p:nvPr>
        </p:nvSpPr>
        <p:spPr>
          <a:xfrm>
            <a:off x="5036600" y="2941225"/>
            <a:ext cx="3474900" cy="1200900"/>
          </a:xfrm>
          <a:prstGeom prst="rect">
            <a:avLst/>
          </a:prstGeom>
          <a:effectLst>
            <a:outerShdw blurRad="28575" rotWithShape="0" algn="bl" dir="3780000" dist="19050">
              <a:srgbClr val="000000">
                <a:alpha val="52000"/>
              </a:srgbClr>
            </a:outerShdw>
          </a:effectLst>
        </p:spPr>
        <p:txBody>
          <a:bodyPr anchorCtr="0" anchor="b" bIns="91425" lIns="91425" spcFirstLastPara="1" rIns="91425" wrap="square" tIns="54000">
            <a:spAutoFit/>
          </a:bodyPr>
          <a:lstStyle/>
          <a:p>
            <a:pPr indent="0" lvl="0" marL="0" rtl="0" algn="l">
              <a:lnSpc>
                <a:spcPct val="80000"/>
              </a:lnSpc>
              <a:spcBef>
                <a:spcPts val="0"/>
              </a:spcBef>
              <a:spcAft>
                <a:spcPts val="0"/>
              </a:spcAft>
              <a:buSzPts val="990"/>
              <a:buNone/>
            </a:pPr>
            <a:r>
              <a:rPr b="1" lang="en-GB" sz="4280">
                <a:solidFill>
                  <a:srgbClr val="FFF1E0"/>
                </a:solidFill>
                <a:latin typeface="Helvetica Neue"/>
                <a:ea typeface="Helvetica Neue"/>
                <a:cs typeface="Helvetica Neue"/>
                <a:sym typeface="Helvetica Neue"/>
              </a:rPr>
              <a:t>Anonymous Support</a:t>
            </a:r>
            <a:endParaRPr b="1" sz="4280">
              <a:solidFill>
                <a:srgbClr val="FFF1E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